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Overpass"/>
      <p:regular r:id="rId15"/>
    </p:embeddedFont>
    <p:embeddedFont>
      <p:font typeface="Overpass"/>
      <p:regular r:id="rId16"/>
    </p:embeddedFont>
    <p:embeddedFont>
      <p:font typeface="Overpass"/>
      <p:regular r:id="rId17"/>
    </p:embeddedFont>
    <p:embeddedFont>
      <p:font typeface="Overpass"/>
      <p:regular r:id="rId18"/>
    </p:embeddedFont>
    <p:embeddedFont>
      <p:font typeface="Overpass"/>
      <p:regular r:id="rId19"/>
    </p:embeddedFont>
    <p:embeddedFont>
      <p:font typeface="Overpass"/>
      <p:regular r:id="rId20"/>
    </p:embeddedFont>
    <p:embeddedFont>
      <p:font typeface="Overpass"/>
      <p:regular r:id="rId21"/>
    </p:embeddedFont>
    <p:embeddedFont>
      <p:font typeface="Overpas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417201"/>
            <a:ext cx="7468553" cy="2816066"/>
          </a:xfrm>
          <a:prstGeom prst="rect">
            <a:avLst/>
          </a:prstGeom>
          <a:noFill/>
          <a:ln/>
        </p:spPr>
        <p:txBody>
          <a:bodyPr wrap="square" lIns="0" tIns="0" rIns="0" bIns="0" rtlCol="0" anchor="t"/>
          <a:lstStyle/>
          <a:p>
            <a:pPr indent="0" marL="0">
              <a:lnSpc>
                <a:spcPts val="5500"/>
              </a:lnSpc>
              <a:buNone/>
            </a:pPr>
            <a:r>
              <a:rPr lang="en-US" sz="4400" b="1" spc="-133" kern="0" dirty="0">
                <a:solidFill>
                  <a:srgbClr val="FFFFFF"/>
                </a:solidFill>
                <a:latin typeface="Overpass Bold" pitchFamily="34" charset="0"/>
                <a:ea typeface="Overpass Bold" pitchFamily="34" charset="-122"/>
                <a:cs typeface="Overpass Bold" pitchFamily="34" charset="-120"/>
              </a:rPr>
              <a:t>The Amygdala Project: A Neuroscience-Inspired Approach to Emotional Healing</a:t>
            </a:r>
            <a:endParaRPr lang="en-US" sz="4400" dirty="0"/>
          </a:p>
        </p:txBody>
      </p:sp>
      <p:sp>
        <p:nvSpPr>
          <p:cNvPr id="4" name="Text 1"/>
          <p:cNvSpPr/>
          <p:nvPr/>
        </p:nvSpPr>
        <p:spPr>
          <a:xfrm>
            <a:off x="6324124" y="4592241"/>
            <a:ext cx="7468553" cy="1532096"/>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The Amygdala Project aims to unlock the secrets of the amygdala, a key brain structure involved in processing emotions, and use its principles to create a self-aware machine learning model for emotional healing.</a:t>
            </a:r>
            <a:endParaRPr lang="en-US" sz="1850" dirty="0"/>
          </a:p>
        </p:txBody>
      </p:sp>
      <p:sp>
        <p:nvSpPr>
          <p:cNvPr id="5" name="Shape 2"/>
          <p:cNvSpPr/>
          <p:nvPr/>
        </p:nvSpPr>
        <p:spPr>
          <a:xfrm>
            <a:off x="6324124" y="6411397"/>
            <a:ext cx="382905" cy="382905"/>
          </a:xfrm>
          <a:prstGeom prst="roundRect">
            <a:avLst>
              <a:gd name="adj" fmla="val 23878209"/>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331744" y="6419017"/>
            <a:ext cx="367665" cy="367665"/>
          </a:xfrm>
          <a:prstGeom prst="rect">
            <a:avLst/>
          </a:prstGeom>
        </p:spPr>
      </p:pic>
      <p:sp>
        <p:nvSpPr>
          <p:cNvPr id="7" name="Text 3"/>
          <p:cNvSpPr/>
          <p:nvPr/>
        </p:nvSpPr>
        <p:spPr>
          <a:xfrm>
            <a:off x="6826687" y="6393537"/>
            <a:ext cx="1967627" cy="418862"/>
          </a:xfrm>
          <a:prstGeom prst="rect">
            <a:avLst/>
          </a:prstGeom>
          <a:noFill/>
          <a:ln/>
        </p:spPr>
        <p:txBody>
          <a:bodyPr wrap="none" lIns="0" tIns="0" rIns="0" bIns="0" rtlCol="0" anchor="t"/>
          <a:lstStyle/>
          <a:p>
            <a:pPr algn="l" indent="0" marL="0">
              <a:lnSpc>
                <a:spcPts val="3250"/>
              </a:lnSpc>
              <a:buNone/>
            </a:pPr>
            <a:r>
              <a:rPr lang="en-US" sz="2350" b="1" dirty="0">
                <a:solidFill>
                  <a:srgbClr val="E5E0DF"/>
                </a:solidFill>
                <a:latin typeface="Overpass Bold" pitchFamily="34" charset="0"/>
                <a:ea typeface="Overpass Bold" pitchFamily="34" charset="-122"/>
                <a:cs typeface="Overpass Bold" pitchFamily="34" charset="-120"/>
              </a:rPr>
              <a:t>by Rishika Rai</a:t>
            </a:r>
            <a:endParaRPr lang="en-US" sz="2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102763"/>
            <a:ext cx="7214116" cy="704017"/>
          </a:xfrm>
          <a:prstGeom prst="rect">
            <a:avLst/>
          </a:prstGeom>
          <a:noFill/>
          <a:ln/>
        </p:spPr>
        <p:txBody>
          <a:bodyPr wrap="none" lIns="0" tIns="0" rIns="0" bIns="0" rtlCol="0" anchor="t"/>
          <a:lstStyle/>
          <a:p>
            <a:pPr indent="0" marL="0">
              <a:lnSpc>
                <a:spcPts val="5500"/>
              </a:lnSpc>
              <a:buNone/>
            </a:pPr>
            <a:r>
              <a:rPr lang="en-US" sz="4400" b="1" spc="-133" kern="0" dirty="0">
                <a:solidFill>
                  <a:srgbClr val="FFFFFF"/>
                </a:solidFill>
                <a:latin typeface="Overpass Bold" pitchFamily="34" charset="0"/>
                <a:ea typeface="Overpass Bold" pitchFamily="34" charset="-122"/>
                <a:cs typeface="Overpass Bold" pitchFamily="34" charset="-120"/>
              </a:rPr>
              <a:t>Understanding the Amygdala</a:t>
            </a:r>
            <a:endParaRPr lang="en-US" sz="4400" dirty="0"/>
          </a:p>
        </p:txBody>
      </p:sp>
      <p:sp>
        <p:nvSpPr>
          <p:cNvPr id="3" name="Text 1"/>
          <p:cNvSpPr/>
          <p:nvPr/>
        </p:nvSpPr>
        <p:spPr>
          <a:xfrm>
            <a:off x="837724" y="3405068"/>
            <a:ext cx="2816185" cy="351949"/>
          </a:xfrm>
          <a:prstGeom prst="rect">
            <a:avLst/>
          </a:prstGeom>
          <a:noFill/>
          <a:ln/>
        </p:spPr>
        <p:txBody>
          <a:bodyPr wrap="none" lIns="0" tIns="0" rIns="0" bIns="0" rtlCol="0" anchor="t"/>
          <a:lstStyle/>
          <a:p>
            <a:pPr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The Amygdala's Role</a:t>
            </a:r>
            <a:endParaRPr lang="en-US" sz="2200" dirty="0"/>
          </a:p>
        </p:txBody>
      </p:sp>
      <p:sp>
        <p:nvSpPr>
          <p:cNvPr id="4" name="Text 2"/>
          <p:cNvSpPr/>
          <p:nvPr/>
        </p:nvSpPr>
        <p:spPr>
          <a:xfrm>
            <a:off x="837724" y="3996333"/>
            <a:ext cx="6185535" cy="1915120"/>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The amygdala is a complex structure in the brain's medial temporal lobe that plays a crucial role in processing emotions, particularly fear and anxiety. It receives sensory input and evaluates its significance, triggering physiological and behavioral responses.</a:t>
            </a:r>
            <a:endParaRPr lang="en-US" sz="1850" dirty="0"/>
          </a:p>
        </p:txBody>
      </p:sp>
      <p:sp>
        <p:nvSpPr>
          <p:cNvPr id="5" name="Text 3"/>
          <p:cNvSpPr/>
          <p:nvPr/>
        </p:nvSpPr>
        <p:spPr>
          <a:xfrm>
            <a:off x="7614761" y="3405068"/>
            <a:ext cx="2816185" cy="351949"/>
          </a:xfrm>
          <a:prstGeom prst="rect">
            <a:avLst/>
          </a:prstGeom>
          <a:noFill/>
          <a:ln/>
        </p:spPr>
        <p:txBody>
          <a:bodyPr wrap="none" lIns="0" tIns="0" rIns="0" bIns="0" rtlCol="0" anchor="t"/>
          <a:lstStyle/>
          <a:p>
            <a:pPr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Amygdala's Function</a:t>
            </a:r>
            <a:endParaRPr lang="en-US" sz="2200" dirty="0"/>
          </a:p>
        </p:txBody>
      </p:sp>
      <p:sp>
        <p:nvSpPr>
          <p:cNvPr id="6" name="Text 4"/>
          <p:cNvSpPr/>
          <p:nvPr/>
        </p:nvSpPr>
        <p:spPr>
          <a:xfrm>
            <a:off x="7614761" y="3996333"/>
            <a:ext cx="6185535" cy="1532096"/>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The amygdala's activity is linked to emotional learning, memory formation, and social behavior. Understanding its function is key to developing a model for emotional healing.</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2946" y="1117521"/>
            <a:ext cx="4792861" cy="599123"/>
          </a:xfrm>
          <a:prstGeom prst="rect">
            <a:avLst/>
          </a:prstGeom>
          <a:noFill/>
          <a:ln/>
        </p:spPr>
        <p:txBody>
          <a:bodyPr wrap="none" lIns="0" tIns="0" rIns="0" bIns="0" rtlCol="0" anchor="t"/>
          <a:lstStyle/>
          <a:p>
            <a:pPr indent="0" marL="0">
              <a:lnSpc>
                <a:spcPts val="4700"/>
              </a:lnSpc>
              <a:buNone/>
            </a:pPr>
            <a:r>
              <a:rPr lang="en-US" sz="3750" b="1" spc="-113" kern="0" dirty="0">
                <a:solidFill>
                  <a:srgbClr val="FFFFFF"/>
                </a:solidFill>
                <a:latin typeface="Overpass Bold" pitchFamily="34" charset="0"/>
                <a:ea typeface="Overpass Bold" pitchFamily="34" charset="-122"/>
                <a:cs typeface="Overpass Bold" pitchFamily="34" charset="-120"/>
              </a:rPr>
              <a:t>Project Objectives</a:t>
            </a:r>
            <a:endParaRPr lang="en-US" sz="3750" dirty="0"/>
          </a:p>
        </p:txBody>
      </p:sp>
      <p:sp>
        <p:nvSpPr>
          <p:cNvPr id="4" name="Shape 1"/>
          <p:cNvSpPr/>
          <p:nvPr/>
        </p:nvSpPr>
        <p:spPr>
          <a:xfrm>
            <a:off x="712946" y="2251234"/>
            <a:ext cx="458272" cy="458272"/>
          </a:xfrm>
          <a:prstGeom prst="roundRect">
            <a:avLst>
              <a:gd name="adj" fmla="val 18669"/>
            </a:avLst>
          </a:prstGeom>
          <a:solidFill>
            <a:srgbClr val="7E023C"/>
          </a:solidFill>
          <a:ln w="7620">
            <a:solidFill>
              <a:srgbClr val="971B55"/>
            </a:solidFill>
            <a:prstDash val="solid"/>
          </a:ln>
        </p:spPr>
      </p:sp>
      <p:sp>
        <p:nvSpPr>
          <p:cNvPr id="5" name="Text 2"/>
          <p:cNvSpPr/>
          <p:nvPr/>
        </p:nvSpPr>
        <p:spPr>
          <a:xfrm>
            <a:off x="888802" y="2336602"/>
            <a:ext cx="106442" cy="287536"/>
          </a:xfrm>
          <a:prstGeom prst="rect">
            <a:avLst/>
          </a:prstGeom>
          <a:noFill/>
          <a:ln/>
        </p:spPr>
        <p:txBody>
          <a:bodyPr wrap="none" lIns="0" tIns="0" rIns="0" bIns="0" rtlCol="0" anchor="t"/>
          <a:lstStyle/>
          <a:p>
            <a:pPr algn="ctr" indent="0" marL="0">
              <a:lnSpc>
                <a:spcPts val="2250"/>
              </a:lnSpc>
              <a:buNone/>
            </a:pPr>
            <a:r>
              <a:rPr lang="en-US" sz="2250" b="1" spc="-68" kern="0" dirty="0">
                <a:solidFill>
                  <a:srgbClr val="E5E0DF"/>
                </a:solidFill>
                <a:latin typeface="Overpass Bold" pitchFamily="34" charset="0"/>
                <a:ea typeface="Overpass Bold" pitchFamily="34" charset="-122"/>
                <a:cs typeface="Overpass Bold" pitchFamily="34" charset="-120"/>
              </a:rPr>
              <a:t>1</a:t>
            </a:r>
            <a:endParaRPr lang="en-US" sz="2250" dirty="0"/>
          </a:p>
        </p:txBody>
      </p:sp>
      <p:sp>
        <p:nvSpPr>
          <p:cNvPr id="6" name="Text 3"/>
          <p:cNvSpPr/>
          <p:nvPr/>
        </p:nvSpPr>
        <p:spPr>
          <a:xfrm>
            <a:off x="1374815" y="2251234"/>
            <a:ext cx="2944178" cy="299561"/>
          </a:xfrm>
          <a:prstGeom prst="rect">
            <a:avLst/>
          </a:prstGeom>
          <a:noFill/>
          <a:ln/>
        </p:spPr>
        <p:txBody>
          <a:bodyPr wrap="none" lIns="0" tIns="0" rIns="0" bIns="0" rtlCol="0" anchor="t"/>
          <a:lstStyle/>
          <a:p>
            <a:pPr indent="0" marL="0">
              <a:lnSpc>
                <a:spcPts val="2350"/>
              </a:lnSpc>
              <a:buNone/>
            </a:pPr>
            <a:r>
              <a:rPr lang="en-US" sz="1850" b="1" spc="-57" kern="0" dirty="0">
                <a:solidFill>
                  <a:srgbClr val="E5E0DF"/>
                </a:solidFill>
                <a:latin typeface="Overpass Bold" pitchFamily="34" charset="0"/>
                <a:ea typeface="Overpass Bold" pitchFamily="34" charset="-122"/>
                <a:cs typeface="Overpass Bold" pitchFamily="34" charset="-120"/>
              </a:rPr>
              <a:t>1. Enhanced Self-Awareness</a:t>
            </a:r>
            <a:endParaRPr lang="en-US" sz="1850" dirty="0"/>
          </a:p>
        </p:txBody>
      </p:sp>
      <p:sp>
        <p:nvSpPr>
          <p:cNvPr id="7" name="Text 4"/>
          <p:cNvSpPr/>
          <p:nvPr/>
        </p:nvSpPr>
        <p:spPr>
          <a:xfrm>
            <a:off x="1374815" y="2672953"/>
            <a:ext cx="3095387" cy="1629370"/>
          </a:xfrm>
          <a:prstGeom prst="rect">
            <a:avLst/>
          </a:prstGeom>
          <a:noFill/>
          <a:ln/>
        </p:spPr>
        <p:txBody>
          <a:bodyPr wrap="square" lIns="0" tIns="0" rIns="0" bIns="0" rtlCol="0" anchor="t"/>
          <a:lstStyle/>
          <a:p>
            <a:pPr indent="0" marL="0">
              <a:lnSpc>
                <a:spcPts val="2550"/>
              </a:lnSpc>
              <a:buNone/>
            </a:pPr>
            <a:r>
              <a:rPr lang="en-US" sz="1600" dirty="0">
                <a:solidFill>
                  <a:srgbClr val="E5E0DF"/>
                </a:solidFill>
                <a:latin typeface="Overpass" pitchFamily="34" charset="0"/>
                <a:ea typeface="Overpass" pitchFamily="34" charset="-122"/>
                <a:cs typeface="Overpass" pitchFamily="34" charset="-120"/>
              </a:rPr>
              <a:t>Help users develop a deeper understanding of their emotional responses and behavioral patterns related to ego, attention-seeking, and feelings of shame.</a:t>
            </a:r>
            <a:endParaRPr lang="en-US" sz="1600" dirty="0"/>
          </a:p>
        </p:txBody>
      </p:sp>
      <p:sp>
        <p:nvSpPr>
          <p:cNvPr id="8" name="Shape 5"/>
          <p:cNvSpPr/>
          <p:nvPr/>
        </p:nvSpPr>
        <p:spPr>
          <a:xfrm>
            <a:off x="4673798" y="2251234"/>
            <a:ext cx="458272" cy="458272"/>
          </a:xfrm>
          <a:prstGeom prst="roundRect">
            <a:avLst>
              <a:gd name="adj" fmla="val 18669"/>
            </a:avLst>
          </a:prstGeom>
          <a:solidFill>
            <a:srgbClr val="7E023C"/>
          </a:solidFill>
          <a:ln w="7620">
            <a:solidFill>
              <a:srgbClr val="971B55"/>
            </a:solidFill>
            <a:prstDash val="solid"/>
          </a:ln>
        </p:spPr>
      </p:sp>
      <p:sp>
        <p:nvSpPr>
          <p:cNvPr id="9" name="Text 6"/>
          <p:cNvSpPr/>
          <p:nvPr/>
        </p:nvSpPr>
        <p:spPr>
          <a:xfrm>
            <a:off x="4819293" y="2336602"/>
            <a:ext cx="167164" cy="287536"/>
          </a:xfrm>
          <a:prstGeom prst="rect">
            <a:avLst/>
          </a:prstGeom>
          <a:noFill/>
          <a:ln/>
        </p:spPr>
        <p:txBody>
          <a:bodyPr wrap="none" lIns="0" tIns="0" rIns="0" bIns="0" rtlCol="0" anchor="t"/>
          <a:lstStyle/>
          <a:p>
            <a:pPr algn="ctr" indent="0" marL="0">
              <a:lnSpc>
                <a:spcPts val="2250"/>
              </a:lnSpc>
              <a:buNone/>
            </a:pPr>
            <a:r>
              <a:rPr lang="en-US" sz="2250" b="1" spc="-68" kern="0" dirty="0">
                <a:solidFill>
                  <a:srgbClr val="E5E0DF"/>
                </a:solidFill>
                <a:latin typeface="Overpass Bold" pitchFamily="34" charset="0"/>
                <a:ea typeface="Overpass Bold" pitchFamily="34" charset="-122"/>
                <a:cs typeface="Overpass Bold" pitchFamily="34" charset="-120"/>
              </a:rPr>
              <a:t>2</a:t>
            </a:r>
            <a:endParaRPr lang="en-US" sz="2250" dirty="0"/>
          </a:p>
        </p:txBody>
      </p:sp>
      <p:sp>
        <p:nvSpPr>
          <p:cNvPr id="10" name="Text 7"/>
          <p:cNvSpPr/>
          <p:nvPr/>
        </p:nvSpPr>
        <p:spPr>
          <a:xfrm>
            <a:off x="5335667" y="2251234"/>
            <a:ext cx="2462927" cy="299561"/>
          </a:xfrm>
          <a:prstGeom prst="rect">
            <a:avLst/>
          </a:prstGeom>
          <a:noFill/>
          <a:ln/>
        </p:spPr>
        <p:txBody>
          <a:bodyPr wrap="none" lIns="0" tIns="0" rIns="0" bIns="0" rtlCol="0" anchor="t"/>
          <a:lstStyle/>
          <a:p>
            <a:pPr indent="0" marL="0">
              <a:lnSpc>
                <a:spcPts val="2350"/>
              </a:lnSpc>
              <a:buNone/>
            </a:pPr>
            <a:r>
              <a:rPr lang="en-US" sz="1850" b="1" spc="-57" kern="0" dirty="0">
                <a:solidFill>
                  <a:srgbClr val="E5E0DF"/>
                </a:solidFill>
                <a:latin typeface="Overpass Bold" pitchFamily="34" charset="0"/>
                <a:ea typeface="Overpass Bold" pitchFamily="34" charset="-122"/>
                <a:cs typeface="Overpass Bold" pitchFamily="34" charset="-120"/>
              </a:rPr>
              <a:t>2. Promote Mindfulness</a:t>
            </a:r>
            <a:endParaRPr lang="en-US" sz="1850" dirty="0"/>
          </a:p>
        </p:txBody>
      </p:sp>
      <p:sp>
        <p:nvSpPr>
          <p:cNvPr id="11" name="Text 8"/>
          <p:cNvSpPr/>
          <p:nvPr/>
        </p:nvSpPr>
        <p:spPr>
          <a:xfrm>
            <a:off x="5335667" y="2672953"/>
            <a:ext cx="3095387" cy="1629370"/>
          </a:xfrm>
          <a:prstGeom prst="rect">
            <a:avLst/>
          </a:prstGeom>
          <a:noFill/>
          <a:ln/>
        </p:spPr>
        <p:txBody>
          <a:bodyPr wrap="square" lIns="0" tIns="0" rIns="0" bIns="0" rtlCol="0" anchor="t"/>
          <a:lstStyle/>
          <a:p>
            <a:pPr indent="0" marL="0">
              <a:lnSpc>
                <a:spcPts val="2550"/>
              </a:lnSpc>
              <a:buNone/>
            </a:pPr>
            <a:r>
              <a:rPr lang="en-US" sz="1600" dirty="0">
                <a:solidFill>
                  <a:srgbClr val="E5E0DF"/>
                </a:solidFill>
                <a:latin typeface="Overpass" pitchFamily="34" charset="0"/>
                <a:ea typeface="Overpass" pitchFamily="34" charset="-122"/>
                <a:cs typeface="Overpass" pitchFamily="34" charset="-120"/>
              </a:rPr>
              <a:t>Encourage reflective thinking and mindfulness in decision-making processes, allowing users to approach their experiences with calmness and clarity.</a:t>
            </a:r>
            <a:endParaRPr lang="en-US" sz="1600" dirty="0"/>
          </a:p>
        </p:txBody>
      </p:sp>
      <p:sp>
        <p:nvSpPr>
          <p:cNvPr id="12" name="Shape 9"/>
          <p:cNvSpPr/>
          <p:nvPr/>
        </p:nvSpPr>
        <p:spPr>
          <a:xfrm>
            <a:off x="712946" y="4734997"/>
            <a:ext cx="458272" cy="458272"/>
          </a:xfrm>
          <a:prstGeom prst="roundRect">
            <a:avLst>
              <a:gd name="adj" fmla="val 18669"/>
            </a:avLst>
          </a:prstGeom>
          <a:solidFill>
            <a:srgbClr val="7E023C"/>
          </a:solidFill>
          <a:ln w="7620">
            <a:solidFill>
              <a:srgbClr val="971B55"/>
            </a:solidFill>
            <a:prstDash val="solid"/>
          </a:ln>
        </p:spPr>
      </p:sp>
      <p:sp>
        <p:nvSpPr>
          <p:cNvPr id="13" name="Text 10"/>
          <p:cNvSpPr/>
          <p:nvPr/>
        </p:nvSpPr>
        <p:spPr>
          <a:xfrm>
            <a:off x="860227" y="4820364"/>
            <a:ext cx="163711" cy="287536"/>
          </a:xfrm>
          <a:prstGeom prst="rect">
            <a:avLst/>
          </a:prstGeom>
          <a:noFill/>
          <a:ln/>
        </p:spPr>
        <p:txBody>
          <a:bodyPr wrap="none" lIns="0" tIns="0" rIns="0" bIns="0" rtlCol="0" anchor="t"/>
          <a:lstStyle/>
          <a:p>
            <a:pPr algn="ctr" indent="0" marL="0">
              <a:lnSpc>
                <a:spcPts val="2250"/>
              </a:lnSpc>
              <a:buNone/>
            </a:pPr>
            <a:r>
              <a:rPr lang="en-US" sz="2250" b="1" spc="-68" kern="0" dirty="0">
                <a:solidFill>
                  <a:srgbClr val="E5E0DF"/>
                </a:solidFill>
                <a:latin typeface="Overpass Bold" pitchFamily="34" charset="0"/>
                <a:ea typeface="Overpass Bold" pitchFamily="34" charset="-122"/>
                <a:cs typeface="Overpass Bold" pitchFamily="34" charset="-120"/>
              </a:rPr>
              <a:t>3</a:t>
            </a:r>
            <a:endParaRPr lang="en-US" sz="2250" dirty="0"/>
          </a:p>
        </p:txBody>
      </p:sp>
      <p:sp>
        <p:nvSpPr>
          <p:cNvPr id="14" name="Text 11"/>
          <p:cNvSpPr/>
          <p:nvPr/>
        </p:nvSpPr>
        <p:spPr>
          <a:xfrm>
            <a:off x="1374815" y="4734997"/>
            <a:ext cx="2854166" cy="299561"/>
          </a:xfrm>
          <a:prstGeom prst="rect">
            <a:avLst/>
          </a:prstGeom>
          <a:noFill/>
          <a:ln/>
        </p:spPr>
        <p:txBody>
          <a:bodyPr wrap="none" lIns="0" tIns="0" rIns="0" bIns="0" rtlCol="0" anchor="t"/>
          <a:lstStyle/>
          <a:p>
            <a:pPr indent="0" marL="0">
              <a:lnSpc>
                <a:spcPts val="2350"/>
              </a:lnSpc>
              <a:buNone/>
            </a:pPr>
            <a:r>
              <a:rPr lang="en-US" sz="1850" b="1" spc="-57" kern="0" dirty="0">
                <a:solidFill>
                  <a:srgbClr val="E5E0DF"/>
                </a:solidFill>
                <a:latin typeface="Overpass Bold" pitchFamily="34" charset="0"/>
                <a:ea typeface="Overpass Bold" pitchFamily="34" charset="-122"/>
                <a:cs typeface="Overpass Bold" pitchFamily="34" charset="-120"/>
              </a:rPr>
              <a:t>3. Facilitate Neuroplasticity</a:t>
            </a:r>
            <a:endParaRPr lang="en-US" sz="1850" dirty="0"/>
          </a:p>
        </p:txBody>
      </p:sp>
      <p:sp>
        <p:nvSpPr>
          <p:cNvPr id="15" name="Text 12"/>
          <p:cNvSpPr/>
          <p:nvPr/>
        </p:nvSpPr>
        <p:spPr>
          <a:xfrm>
            <a:off x="1374815" y="5156716"/>
            <a:ext cx="3095387" cy="1955244"/>
          </a:xfrm>
          <a:prstGeom prst="rect">
            <a:avLst/>
          </a:prstGeom>
          <a:noFill/>
          <a:ln/>
        </p:spPr>
        <p:txBody>
          <a:bodyPr wrap="square" lIns="0" tIns="0" rIns="0" bIns="0" rtlCol="0" anchor="t"/>
          <a:lstStyle/>
          <a:p>
            <a:pPr indent="0" marL="0">
              <a:lnSpc>
                <a:spcPts val="2550"/>
              </a:lnSpc>
              <a:buNone/>
            </a:pPr>
            <a:r>
              <a:rPr lang="en-US" sz="1600" dirty="0">
                <a:solidFill>
                  <a:srgbClr val="E5E0DF"/>
                </a:solidFill>
                <a:latin typeface="Overpass" pitchFamily="34" charset="0"/>
                <a:ea typeface="Overpass" pitchFamily="34" charset="-122"/>
                <a:cs typeface="Overpass" pitchFamily="34" charset="-120"/>
              </a:rPr>
              <a:t>Integrate mechanisms that simulate neuroplasticity, enabling the model to adapt and learn from user interactions, promoting personal growth and emotional resilience.</a:t>
            </a:r>
            <a:endParaRPr lang="en-US" sz="1600" dirty="0"/>
          </a:p>
        </p:txBody>
      </p:sp>
      <p:sp>
        <p:nvSpPr>
          <p:cNvPr id="16" name="Shape 13"/>
          <p:cNvSpPr/>
          <p:nvPr/>
        </p:nvSpPr>
        <p:spPr>
          <a:xfrm>
            <a:off x="4673798" y="4734997"/>
            <a:ext cx="458272" cy="458272"/>
          </a:xfrm>
          <a:prstGeom prst="roundRect">
            <a:avLst>
              <a:gd name="adj" fmla="val 18669"/>
            </a:avLst>
          </a:prstGeom>
          <a:solidFill>
            <a:srgbClr val="7E023C"/>
          </a:solidFill>
          <a:ln w="7620">
            <a:solidFill>
              <a:srgbClr val="971B55"/>
            </a:solidFill>
            <a:prstDash val="solid"/>
          </a:ln>
        </p:spPr>
      </p:sp>
      <p:sp>
        <p:nvSpPr>
          <p:cNvPr id="17" name="Text 14"/>
          <p:cNvSpPr/>
          <p:nvPr/>
        </p:nvSpPr>
        <p:spPr>
          <a:xfrm>
            <a:off x="4814888" y="4820364"/>
            <a:ext cx="176093" cy="287536"/>
          </a:xfrm>
          <a:prstGeom prst="rect">
            <a:avLst/>
          </a:prstGeom>
          <a:noFill/>
          <a:ln/>
        </p:spPr>
        <p:txBody>
          <a:bodyPr wrap="none" lIns="0" tIns="0" rIns="0" bIns="0" rtlCol="0" anchor="t"/>
          <a:lstStyle/>
          <a:p>
            <a:pPr algn="ctr" indent="0" marL="0">
              <a:lnSpc>
                <a:spcPts val="2250"/>
              </a:lnSpc>
              <a:buNone/>
            </a:pPr>
            <a:r>
              <a:rPr lang="en-US" sz="2250" b="1" spc="-68" kern="0" dirty="0">
                <a:solidFill>
                  <a:srgbClr val="E5E0DF"/>
                </a:solidFill>
                <a:latin typeface="Overpass Bold" pitchFamily="34" charset="0"/>
                <a:ea typeface="Overpass Bold" pitchFamily="34" charset="-122"/>
                <a:cs typeface="Overpass Bold" pitchFamily="34" charset="-120"/>
              </a:rPr>
              <a:t>4</a:t>
            </a:r>
            <a:endParaRPr lang="en-US" sz="2250" dirty="0"/>
          </a:p>
        </p:txBody>
      </p:sp>
      <p:sp>
        <p:nvSpPr>
          <p:cNvPr id="18" name="Text 15"/>
          <p:cNvSpPr/>
          <p:nvPr/>
        </p:nvSpPr>
        <p:spPr>
          <a:xfrm>
            <a:off x="5335667" y="4734997"/>
            <a:ext cx="2396371" cy="299561"/>
          </a:xfrm>
          <a:prstGeom prst="rect">
            <a:avLst/>
          </a:prstGeom>
          <a:noFill/>
          <a:ln/>
        </p:spPr>
        <p:txBody>
          <a:bodyPr wrap="none" lIns="0" tIns="0" rIns="0" bIns="0" rtlCol="0" anchor="t"/>
          <a:lstStyle/>
          <a:p>
            <a:pPr indent="0" marL="0">
              <a:lnSpc>
                <a:spcPts val="2350"/>
              </a:lnSpc>
              <a:buNone/>
            </a:pPr>
            <a:r>
              <a:rPr lang="en-US" sz="1850" b="1" spc="-57" kern="0" dirty="0">
                <a:solidFill>
                  <a:srgbClr val="E5E0DF"/>
                </a:solidFill>
                <a:latin typeface="Overpass Bold" pitchFamily="34" charset="0"/>
                <a:ea typeface="Overpass Bold" pitchFamily="34" charset="-122"/>
                <a:cs typeface="Overpass Bold" pitchFamily="34" charset="-120"/>
              </a:rPr>
              <a:t>4. Avoid Stagnation</a:t>
            </a:r>
            <a:endParaRPr lang="en-US" sz="1850" dirty="0"/>
          </a:p>
        </p:txBody>
      </p:sp>
      <p:sp>
        <p:nvSpPr>
          <p:cNvPr id="19" name="Text 16"/>
          <p:cNvSpPr/>
          <p:nvPr/>
        </p:nvSpPr>
        <p:spPr>
          <a:xfrm>
            <a:off x="5335667" y="5156716"/>
            <a:ext cx="3095387" cy="1955244"/>
          </a:xfrm>
          <a:prstGeom prst="rect">
            <a:avLst/>
          </a:prstGeom>
          <a:noFill/>
          <a:ln/>
        </p:spPr>
        <p:txBody>
          <a:bodyPr wrap="square" lIns="0" tIns="0" rIns="0" bIns="0" rtlCol="0" anchor="t"/>
          <a:lstStyle/>
          <a:p>
            <a:pPr indent="0" marL="0">
              <a:lnSpc>
                <a:spcPts val="2550"/>
              </a:lnSpc>
              <a:buNone/>
            </a:pPr>
            <a:r>
              <a:rPr lang="en-US" sz="1600" dirty="0">
                <a:solidFill>
                  <a:srgbClr val="E5E0DF"/>
                </a:solidFill>
                <a:latin typeface="Overpass" pitchFamily="34" charset="0"/>
                <a:ea typeface="Overpass" pitchFamily="34" charset="-122"/>
                <a:cs typeface="Overpass" pitchFamily="34" charset="-120"/>
              </a:rPr>
              <a:t>Emphasize continuous learning and adaptation, preventing stagnation in emotional growth, ensuring that users remain engaged and proactive in their self-development journeys.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2102763"/>
            <a:ext cx="9925169" cy="704017"/>
          </a:xfrm>
          <a:prstGeom prst="rect">
            <a:avLst/>
          </a:prstGeom>
          <a:noFill/>
          <a:ln/>
        </p:spPr>
        <p:txBody>
          <a:bodyPr wrap="none" lIns="0" tIns="0" rIns="0" bIns="0" rtlCol="0" anchor="t"/>
          <a:lstStyle/>
          <a:p>
            <a:pPr indent="0" marL="0">
              <a:lnSpc>
                <a:spcPts val="5500"/>
              </a:lnSpc>
              <a:buNone/>
            </a:pPr>
            <a:r>
              <a:rPr lang="en-US" sz="4400" b="1" spc="-133" kern="0" dirty="0">
                <a:solidFill>
                  <a:srgbClr val="FFFFFF"/>
                </a:solidFill>
                <a:latin typeface="Overpass Bold" pitchFamily="34" charset="0"/>
                <a:ea typeface="Overpass Bold" pitchFamily="34" charset="-122"/>
                <a:cs typeface="Overpass Bold" pitchFamily="34" charset="-120"/>
              </a:rPr>
              <a:t>Neuroplasticity: The Brain's Adaptability</a:t>
            </a:r>
            <a:endParaRPr lang="en-US" sz="4400" dirty="0"/>
          </a:p>
        </p:txBody>
      </p:sp>
      <p:sp>
        <p:nvSpPr>
          <p:cNvPr id="3" name="Text 1"/>
          <p:cNvSpPr/>
          <p:nvPr/>
        </p:nvSpPr>
        <p:spPr>
          <a:xfrm>
            <a:off x="837724" y="3405068"/>
            <a:ext cx="4581525" cy="351949"/>
          </a:xfrm>
          <a:prstGeom prst="rect">
            <a:avLst/>
          </a:prstGeom>
          <a:noFill/>
          <a:ln/>
        </p:spPr>
        <p:txBody>
          <a:bodyPr wrap="none" lIns="0" tIns="0" rIns="0" bIns="0" rtlCol="0" anchor="t"/>
          <a:lstStyle/>
          <a:p>
            <a:pPr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Neuroplasticity: Learning and Growth</a:t>
            </a:r>
            <a:endParaRPr lang="en-US" sz="2200" dirty="0"/>
          </a:p>
        </p:txBody>
      </p:sp>
      <p:sp>
        <p:nvSpPr>
          <p:cNvPr id="4" name="Text 2"/>
          <p:cNvSpPr/>
          <p:nvPr/>
        </p:nvSpPr>
        <p:spPr>
          <a:xfrm>
            <a:off x="837724" y="3996333"/>
            <a:ext cx="6185535" cy="1915120"/>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The ability of the brain to reorganize itself by forming new neural connections throughout life, which is essential for learning and recovery from injury. It underlies learning, memory, and the ability to adapt to new experiences or environments.</a:t>
            </a:r>
            <a:endParaRPr lang="en-US" sz="1850" dirty="0"/>
          </a:p>
        </p:txBody>
      </p:sp>
      <p:sp>
        <p:nvSpPr>
          <p:cNvPr id="5" name="Text 3"/>
          <p:cNvSpPr/>
          <p:nvPr/>
        </p:nvSpPr>
        <p:spPr>
          <a:xfrm>
            <a:off x="7614761" y="3405068"/>
            <a:ext cx="5727621" cy="351949"/>
          </a:xfrm>
          <a:prstGeom prst="rect">
            <a:avLst/>
          </a:prstGeom>
          <a:noFill/>
          <a:ln/>
        </p:spPr>
        <p:txBody>
          <a:bodyPr wrap="none" lIns="0" tIns="0" rIns="0" bIns="0" rtlCol="0" anchor="t"/>
          <a:lstStyle/>
          <a:p>
            <a:pPr indent="0" marL="0">
              <a:lnSpc>
                <a:spcPts val="2750"/>
              </a:lnSpc>
              <a:buNone/>
            </a:pPr>
            <a:r>
              <a:rPr lang="en-US" sz="2200" b="1" spc="-67" kern="0" dirty="0">
                <a:solidFill>
                  <a:srgbClr val="FFFFFF"/>
                </a:solidFill>
                <a:latin typeface="Overpass Bold" pitchFamily="34" charset="0"/>
                <a:ea typeface="Overpass Bold" pitchFamily="34" charset="-122"/>
                <a:cs typeface="Overpass Bold" pitchFamily="34" charset="-120"/>
              </a:rPr>
              <a:t>Neuroplasticity: Understanding Consciousness</a:t>
            </a:r>
            <a:endParaRPr lang="en-US" sz="2200" dirty="0"/>
          </a:p>
        </p:txBody>
      </p:sp>
      <p:sp>
        <p:nvSpPr>
          <p:cNvPr id="6" name="Text 4"/>
          <p:cNvSpPr/>
          <p:nvPr/>
        </p:nvSpPr>
        <p:spPr>
          <a:xfrm>
            <a:off x="7614761" y="3996333"/>
            <a:ext cx="6185535" cy="1149072"/>
          </a:xfrm>
          <a:prstGeom prst="rect">
            <a:avLst/>
          </a:prstGeom>
          <a:noFill/>
          <a:ln/>
        </p:spPr>
        <p:txBody>
          <a:bodyPr wrap="square" lIns="0" tIns="0" rIns="0" bIns="0" rtlCol="0" anchor="t"/>
          <a:lstStyle/>
          <a:p>
            <a:pPr indent="0" marL="0">
              <a:lnSpc>
                <a:spcPts val="3000"/>
              </a:lnSpc>
              <a:buNone/>
            </a:pPr>
            <a:r>
              <a:rPr lang="en-US" sz="1850" dirty="0">
                <a:solidFill>
                  <a:srgbClr val="E5E0DF"/>
                </a:solidFill>
                <a:latin typeface="Overpass" pitchFamily="34" charset="0"/>
                <a:ea typeface="Overpass" pitchFamily="34" charset="-122"/>
                <a:cs typeface="Overpass" pitchFamily="34" charset="-120"/>
              </a:rPr>
              <a:t>Conscious experiences can shape neural pathways, influencing our emotional responses, thoughts, and behaviors.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957"/>
          </a:xfrm>
          <a:prstGeom prst="rect">
            <a:avLst/>
          </a:prstGeom>
        </p:spPr>
      </p:pic>
      <p:sp>
        <p:nvSpPr>
          <p:cNvPr id="3" name="Text 0"/>
          <p:cNvSpPr/>
          <p:nvPr/>
        </p:nvSpPr>
        <p:spPr>
          <a:xfrm>
            <a:off x="6098619" y="481013"/>
            <a:ext cx="6494859" cy="514469"/>
          </a:xfrm>
          <a:prstGeom prst="rect">
            <a:avLst/>
          </a:prstGeom>
          <a:noFill/>
          <a:ln/>
        </p:spPr>
        <p:txBody>
          <a:bodyPr wrap="none" lIns="0" tIns="0" rIns="0" bIns="0" rtlCol="0" anchor="t"/>
          <a:lstStyle/>
          <a:p>
            <a:pPr indent="0" marL="0">
              <a:lnSpc>
                <a:spcPts val="4050"/>
              </a:lnSpc>
              <a:buNone/>
            </a:pPr>
            <a:r>
              <a:rPr lang="en-US" sz="3200" b="1" spc="-97" kern="0" dirty="0">
                <a:solidFill>
                  <a:srgbClr val="FFFFFF"/>
                </a:solidFill>
                <a:latin typeface="Overpass Bold" pitchFamily="34" charset="0"/>
                <a:ea typeface="Overpass Bold" pitchFamily="34" charset="-122"/>
                <a:cs typeface="Overpass Bold" pitchFamily="34" charset="-120"/>
              </a:rPr>
              <a:t>Modeling Ego, Shame, and Attention</a:t>
            </a:r>
            <a:endParaRPr lang="en-US" sz="3200" dirty="0"/>
          </a:p>
        </p:txBody>
      </p:sp>
      <p:pic>
        <p:nvPicPr>
          <p:cNvPr id="4" name="Image 1" descr="preencoded.png">    </p:cNvPr>
          <p:cNvPicPr>
            <a:picLocks noChangeAspect="1"/>
          </p:cNvPicPr>
          <p:nvPr/>
        </p:nvPicPr>
        <p:blipFill>
          <a:blip r:embed="rId2"/>
          <a:stretch>
            <a:fillRect/>
          </a:stretch>
        </p:blipFill>
        <p:spPr>
          <a:xfrm>
            <a:off x="6098619" y="1257895"/>
            <a:ext cx="437317" cy="437317"/>
          </a:xfrm>
          <a:prstGeom prst="rect">
            <a:avLst/>
          </a:prstGeom>
        </p:spPr>
      </p:pic>
      <p:sp>
        <p:nvSpPr>
          <p:cNvPr id="5" name="Text 1"/>
          <p:cNvSpPr/>
          <p:nvPr/>
        </p:nvSpPr>
        <p:spPr>
          <a:xfrm>
            <a:off x="6098619" y="1870115"/>
            <a:ext cx="2058233" cy="257294"/>
          </a:xfrm>
          <a:prstGeom prst="rect">
            <a:avLst/>
          </a:prstGeom>
          <a:noFill/>
          <a:ln/>
        </p:spPr>
        <p:txBody>
          <a:bodyPr wrap="none" lIns="0" tIns="0" rIns="0" bIns="0" rtlCol="0" anchor="t"/>
          <a:lstStyle/>
          <a:p>
            <a:pPr algn="l" indent="0" marL="0">
              <a:lnSpc>
                <a:spcPts val="2000"/>
              </a:lnSpc>
              <a:buNone/>
            </a:pPr>
            <a:r>
              <a:rPr lang="en-US" sz="1600" b="1" spc="-49" kern="0" dirty="0">
                <a:solidFill>
                  <a:srgbClr val="E5E0DF"/>
                </a:solidFill>
                <a:latin typeface="Overpass Bold" pitchFamily="34" charset="0"/>
                <a:ea typeface="Overpass Bold" pitchFamily="34" charset="-122"/>
                <a:cs typeface="Overpass Bold" pitchFamily="34" charset="-120"/>
              </a:rPr>
              <a:t>Ego</a:t>
            </a:r>
            <a:endParaRPr lang="en-US" sz="1600" dirty="0"/>
          </a:p>
        </p:txBody>
      </p:sp>
      <p:sp>
        <p:nvSpPr>
          <p:cNvPr id="6" name="Text 2"/>
          <p:cNvSpPr/>
          <p:nvPr/>
        </p:nvSpPr>
        <p:spPr>
          <a:xfrm>
            <a:off x="6098619" y="2232303"/>
            <a:ext cx="7919561" cy="559594"/>
          </a:xfrm>
          <a:prstGeom prst="rect">
            <a:avLst/>
          </a:prstGeom>
          <a:noFill/>
          <a:ln/>
        </p:spPr>
        <p:txBody>
          <a:bodyPr wrap="square" lIns="0" tIns="0" rIns="0" bIns="0" rtlCol="0" anchor="t"/>
          <a:lstStyle/>
          <a:p>
            <a:pPr algn="l" indent="0" marL="0">
              <a:lnSpc>
                <a:spcPts val="2200"/>
              </a:lnSpc>
              <a:buNone/>
            </a:pPr>
            <a:r>
              <a:rPr lang="en-US" sz="1350" dirty="0">
                <a:solidFill>
                  <a:srgbClr val="E5E0DF"/>
                </a:solidFill>
                <a:latin typeface="Overpass" pitchFamily="34" charset="0"/>
                <a:ea typeface="Overpass" pitchFamily="34" charset="-122"/>
                <a:cs typeface="Overpass" pitchFamily="34" charset="-120"/>
              </a:rPr>
              <a:t>The self-concept, including our identity, self-esteem, and self-importance. The prefrontal cortex plays a crucial role in self-referential processing, decision-making, and regulation of social behavior.</a:t>
            </a:r>
            <a:endParaRPr lang="en-US" sz="1350" dirty="0"/>
          </a:p>
        </p:txBody>
      </p:sp>
      <p:pic>
        <p:nvPicPr>
          <p:cNvPr id="7" name="Image 2" descr="preencoded.png">    </p:cNvPr>
          <p:cNvPicPr>
            <a:picLocks noChangeAspect="1"/>
          </p:cNvPicPr>
          <p:nvPr/>
        </p:nvPicPr>
        <p:blipFill>
          <a:blip r:embed="rId3"/>
          <a:stretch>
            <a:fillRect/>
          </a:stretch>
        </p:blipFill>
        <p:spPr>
          <a:xfrm>
            <a:off x="6098619" y="3316724"/>
            <a:ext cx="437317" cy="437317"/>
          </a:xfrm>
          <a:prstGeom prst="rect">
            <a:avLst/>
          </a:prstGeom>
        </p:spPr>
      </p:pic>
      <p:sp>
        <p:nvSpPr>
          <p:cNvPr id="8" name="Text 3"/>
          <p:cNvSpPr/>
          <p:nvPr/>
        </p:nvSpPr>
        <p:spPr>
          <a:xfrm>
            <a:off x="6098619" y="3928943"/>
            <a:ext cx="2058233" cy="257294"/>
          </a:xfrm>
          <a:prstGeom prst="rect">
            <a:avLst/>
          </a:prstGeom>
          <a:noFill/>
          <a:ln/>
        </p:spPr>
        <p:txBody>
          <a:bodyPr wrap="none" lIns="0" tIns="0" rIns="0" bIns="0" rtlCol="0" anchor="t"/>
          <a:lstStyle/>
          <a:p>
            <a:pPr algn="l" indent="0" marL="0">
              <a:lnSpc>
                <a:spcPts val="2000"/>
              </a:lnSpc>
              <a:buNone/>
            </a:pPr>
            <a:r>
              <a:rPr lang="en-US" sz="1600" b="1" spc="-49" kern="0" dirty="0">
                <a:solidFill>
                  <a:srgbClr val="E5E0DF"/>
                </a:solidFill>
                <a:latin typeface="Overpass Bold" pitchFamily="34" charset="0"/>
                <a:ea typeface="Overpass Bold" pitchFamily="34" charset="-122"/>
                <a:cs typeface="Overpass Bold" pitchFamily="34" charset="-120"/>
              </a:rPr>
              <a:t>Shame</a:t>
            </a:r>
            <a:endParaRPr lang="en-US" sz="1600" dirty="0"/>
          </a:p>
        </p:txBody>
      </p:sp>
      <p:sp>
        <p:nvSpPr>
          <p:cNvPr id="9" name="Text 4"/>
          <p:cNvSpPr/>
          <p:nvPr/>
        </p:nvSpPr>
        <p:spPr>
          <a:xfrm>
            <a:off x="6098619" y="4291132"/>
            <a:ext cx="7919561" cy="1119187"/>
          </a:xfrm>
          <a:prstGeom prst="rect">
            <a:avLst/>
          </a:prstGeom>
          <a:noFill/>
          <a:ln/>
        </p:spPr>
        <p:txBody>
          <a:bodyPr wrap="square" lIns="0" tIns="0" rIns="0" bIns="0" rtlCol="0" anchor="t"/>
          <a:lstStyle/>
          <a:p>
            <a:pPr algn="l" indent="0" marL="0">
              <a:lnSpc>
                <a:spcPts val="2200"/>
              </a:lnSpc>
              <a:buNone/>
            </a:pPr>
            <a:r>
              <a:rPr lang="en-US" sz="1350" dirty="0">
                <a:solidFill>
                  <a:srgbClr val="E5E0DF"/>
                </a:solidFill>
                <a:latin typeface="Overpass" pitchFamily="34" charset="0"/>
                <a:ea typeface="Overpass" pitchFamily="34" charset="-122"/>
                <a:cs typeface="Overpass" pitchFamily="34" charset="-120"/>
              </a:rPr>
              <a:t>A complex emotion that arises from the perception of failure, inadequacy, or social disapproval. It often leads to feelings of worthlessness and withdrawal. The limbic system, particularly the amygdala and anterior cingulate cortex, is involved in processing emotions related to shame and social rejection.</a:t>
            </a:r>
            <a:endParaRPr lang="en-US" sz="1350" dirty="0"/>
          </a:p>
        </p:txBody>
      </p:sp>
      <p:pic>
        <p:nvPicPr>
          <p:cNvPr id="10" name="Image 3" descr="preencoded.png">    </p:cNvPr>
          <p:cNvPicPr>
            <a:picLocks noChangeAspect="1"/>
          </p:cNvPicPr>
          <p:nvPr/>
        </p:nvPicPr>
        <p:blipFill>
          <a:blip r:embed="rId4"/>
          <a:stretch>
            <a:fillRect/>
          </a:stretch>
        </p:blipFill>
        <p:spPr>
          <a:xfrm>
            <a:off x="6098619" y="5935147"/>
            <a:ext cx="437317" cy="437317"/>
          </a:xfrm>
          <a:prstGeom prst="rect">
            <a:avLst/>
          </a:prstGeom>
        </p:spPr>
      </p:pic>
      <p:sp>
        <p:nvSpPr>
          <p:cNvPr id="11" name="Text 5"/>
          <p:cNvSpPr/>
          <p:nvPr/>
        </p:nvSpPr>
        <p:spPr>
          <a:xfrm>
            <a:off x="6098619" y="6547366"/>
            <a:ext cx="2058233" cy="257294"/>
          </a:xfrm>
          <a:prstGeom prst="rect">
            <a:avLst/>
          </a:prstGeom>
          <a:noFill/>
          <a:ln/>
        </p:spPr>
        <p:txBody>
          <a:bodyPr wrap="none" lIns="0" tIns="0" rIns="0" bIns="0" rtlCol="0" anchor="t"/>
          <a:lstStyle/>
          <a:p>
            <a:pPr algn="l" indent="0" marL="0">
              <a:lnSpc>
                <a:spcPts val="2000"/>
              </a:lnSpc>
              <a:buNone/>
            </a:pPr>
            <a:r>
              <a:rPr lang="en-US" sz="1600" b="1" spc="-49" kern="0" dirty="0">
                <a:solidFill>
                  <a:srgbClr val="E5E0DF"/>
                </a:solidFill>
                <a:latin typeface="Overpass Bold" pitchFamily="34" charset="0"/>
                <a:ea typeface="Overpass Bold" pitchFamily="34" charset="-122"/>
                <a:cs typeface="Overpass Bold" pitchFamily="34" charset="-120"/>
              </a:rPr>
              <a:t>Attention</a:t>
            </a:r>
            <a:endParaRPr lang="en-US" sz="1600" dirty="0"/>
          </a:p>
        </p:txBody>
      </p:sp>
      <p:sp>
        <p:nvSpPr>
          <p:cNvPr id="12" name="Text 6"/>
          <p:cNvSpPr/>
          <p:nvPr/>
        </p:nvSpPr>
        <p:spPr>
          <a:xfrm>
            <a:off x="6098619" y="6909554"/>
            <a:ext cx="7919561" cy="839391"/>
          </a:xfrm>
          <a:prstGeom prst="rect">
            <a:avLst/>
          </a:prstGeom>
          <a:noFill/>
          <a:ln/>
        </p:spPr>
        <p:txBody>
          <a:bodyPr wrap="square" lIns="0" tIns="0" rIns="0" bIns="0" rtlCol="0" anchor="t"/>
          <a:lstStyle/>
          <a:p>
            <a:pPr algn="l" indent="0" marL="0">
              <a:lnSpc>
                <a:spcPts val="2200"/>
              </a:lnSpc>
              <a:buNone/>
            </a:pPr>
            <a:r>
              <a:rPr lang="en-US" sz="1350" dirty="0">
                <a:solidFill>
                  <a:srgbClr val="E5E0DF"/>
                </a:solidFill>
                <a:latin typeface="Overpass" pitchFamily="34" charset="0"/>
                <a:ea typeface="Overpass" pitchFamily="34" charset="-122"/>
                <a:cs typeface="Overpass" pitchFamily="34" charset="-120"/>
              </a:rPr>
              <a:t>The cognitive process of selectively concentrating on certain information while ignoring other stimuli. It is essential for learning and conscious awareness. The parietal lobes and networks involving the thalamus are crucial for attentional control and sensory integration.</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6400" y="725329"/>
            <a:ext cx="7691199" cy="1220867"/>
          </a:xfrm>
          <a:prstGeom prst="rect">
            <a:avLst/>
          </a:prstGeom>
          <a:noFill/>
          <a:ln/>
        </p:spPr>
        <p:txBody>
          <a:bodyPr wrap="square" lIns="0" tIns="0" rIns="0" bIns="0" rtlCol="0" anchor="t"/>
          <a:lstStyle/>
          <a:p>
            <a:pPr indent="0" marL="0">
              <a:lnSpc>
                <a:spcPts val="4800"/>
              </a:lnSpc>
              <a:buNone/>
            </a:pPr>
            <a:r>
              <a:rPr lang="en-US" sz="3800" b="1" spc="-115" kern="0" dirty="0">
                <a:solidFill>
                  <a:srgbClr val="FFFFFF"/>
                </a:solidFill>
                <a:latin typeface="Overpass Bold" pitchFamily="34" charset="0"/>
                <a:ea typeface="Overpass Bold" pitchFamily="34" charset="-122"/>
                <a:cs typeface="Overpass Bold" pitchFamily="34" charset="-120"/>
              </a:rPr>
              <a:t>Mathematical Framework: Modeling the Dynamics</a:t>
            </a:r>
            <a:endParaRPr lang="en-US" sz="3800" dirty="0"/>
          </a:p>
        </p:txBody>
      </p:sp>
      <p:sp>
        <p:nvSpPr>
          <p:cNvPr id="4" name="Shape 1"/>
          <p:cNvSpPr/>
          <p:nvPr/>
        </p:nvSpPr>
        <p:spPr>
          <a:xfrm>
            <a:off x="726400" y="2257425"/>
            <a:ext cx="3741896" cy="3183493"/>
          </a:xfrm>
          <a:prstGeom prst="roundRect">
            <a:avLst>
              <a:gd name="adj" fmla="val 2738"/>
            </a:avLst>
          </a:prstGeom>
          <a:solidFill>
            <a:srgbClr val="7E023C"/>
          </a:solidFill>
          <a:ln w="7620">
            <a:solidFill>
              <a:srgbClr val="971B55"/>
            </a:solidFill>
            <a:prstDash val="solid"/>
          </a:ln>
        </p:spPr>
      </p:sp>
      <p:sp>
        <p:nvSpPr>
          <p:cNvPr id="5" name="Text 2"/>
          <p:cNvSpPr/>
          <p:nvPr/>
        </p:nvSpPr>
        <p:spPr>
          <a:xfrm>
            <a:off x="941546" y="2472571"/>
            <a:ext cx="2441853" cy="305157"/>
          </a:xfrm>
          <a:prstGeom prst="rect">
            <a:avLst/>
          </a:prstGeom>
          <a:noFill/>
          <a:ln/>
        </p:spPr>
        <p:txBody>
          <a:bodyPr wrap="none" lIns="0" tIns="0" rIns="0" bIns="0" rtlCol="0" anchor="t"/>
          <a:lstStyle/>
          <a:p>
            <a:pPr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Ego Dynamics</a:t>
            </a:r>
            <a:endParaRPr lang="en-US" sz="1900" dirty="0"/>
          </a:p>
        </p:txBody>
      </p:sp>
      <p:sp>
        <p:nvSpPr>
          <p:cNvPr id="6" name="Text 3"/>
          <p:cNvSpPr/>
          <p:nvPr/>
        </p:nvSpPr>
        <p:spPr>
          <a:xfrm>
            <a:off x="941546" y="2902148"/>
            <a:ext cx="3311604" cy="2323624"/>
          </a:xfrm>
          <a:prstGeom prst="rect">
            <a:avLst/>
          </a:prstGeom>
          <a:noFill/>
          <a:ln/>
        </p:spPr>
        <p:txBody>
          <a:bodyPr wrap="square" lIns="0" tIns="0" rIns="0" bIns="0" rtlCol="0" anchor="t"/>
          <a:lstStyle/>
          <a:p>
            <a:pPr indent="0" marL="0">
              <a:lnSpc>
                <a:spcPts val="2600"/>
              </a:lnSpc>
              <a:buNone/>
            </a:pPr>
            <a:r>
              <a:rPr lang="en-US" sz="1600" dirty="0">
                <a:solidFill>
                  <a:srgbClr val="E5E0DF"/>
                </a:solidFill>
                <a:latin typeface="Overpass" pitchFamily="34" charset="0"/>
                <a:ea typeface="Overpass" pitchFamily="34" charset="-122"/>
                <a:cs typeface="Overpass" pitchFamily="34" charset="-120"/>
              </a:rPr>
              <a:t>= ( − ) + ( − ) dt dE=α(S−E)+β(F−E) Where: E = ego strength S = self-esteem factor (internal) F = feedback from social interactions (external) α and β are positive constants representing sensitivity to self and social feedback.</a:t>
            </a:r>
            <a:endParaRPr lang="en-US" sz="1600" dirty="0"/>
          </a:p>
        </p:txBody>
      </p:sp>
      <p:sp>
        <p:nvSpPr>
          <p:cNvPr id="7" name="Shape 4"/>
          <p:cNvSpPr/>
          <p:nvPr/>
        </p:nvSpPr>
        <p:spPr>
          <a:xfrm>
            <a:off x="4675823" y="2257425"/>
            <a:ext cx="3741896" cy="3183493"/>
          </a:xfrm>
          <a:prstGeom prst="roundRect">
            <a:avLst>
              <a:gd name="adj" fmla="val 2738"/>
            </a:avLst>
          </a:prstGeom>
          <a:solidFill>
            <a:srgbClr val="7E023C"/>
          </a:solidFill>
          <a:ln w="7620">
            <a:solidFill>
              <a:srgbClr val="971B55"/>
            </a:solidFill>
            <a:prstDash val="solid"/>
          </a:ln>
        </p:spPr>
      </p:sp>
      <p:sp>
        <p:nvSpPr>
          <p:cNvPr id="8" name="Text 5"/>
          <p:cNvSpPr/>
          <p:nvPr/>
        </p:nvSpPr>
        <p:spPr>
          <a:xfrm>
            <a:off x="4890968" y="2472571"/>
            <a:ext cx="2441853" cy="305157"/>
          </a:xfrm>
          <a:prstGeom prst="rect">
            <a:avLst/>
          </a:prstGeom>
          <a:noFill/>
          <a:ln/>
        </p:spPr>
        <p:txBody>
          <a:bodyPr wrap="none" lIns="0" tIns="0" rIns="0" bIns="0" rtlCol="0" anchor="t"/>
          <a:lstStyle/>
          <a:p>
            <a:pPr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Shame Dynamics</a:t>
            </a:r>
            <a:endParaRPr lang="en-US" sz="1900" dirty="0"/>
          </a:p>
        </p:txBody>
      </p:sp>
      <p:sp>
        <p:nvSpPr>
          <p:cNvPr id="9" name="Text 6"/>
          <p:cNvSpPr/>
          <p:nvPr/>
        </p:nvSpPr>
        <p:spPr>
          <a:xfrm>
            <a:off x="4890968" y="2902148"/>
            <a:ext cx="3311604" cy="1659731"/>
          </a:xfrm>
          <a:prstGeom prst="rect">
            <a:avLst/>
          </a:prstGeom>
          <a:noFill/>
          <a:ln/>
        </p:spPr>
        <p:txBody>
          <a:bodyPr wrap="square" lIns="0" tIns="0" rIns="0" bIns="0" rtlCol="0" anchor="t"/>
          <a:lstStyle/>
          <a:p>
            <a:pPr indent="0" marL="0">
              <a:lnSpc>
                <a:spcPts val="2600"/>
              </a:lnSpc>
              <a:buNone/>
            </a:pPr>
            <a:r>
              <a:rPr lang="en-US" sz="1600" dirty="0">
                <a:solidFill>
                  <a:srgbClr val="E5E0DF"/>
                </a:solidFill>
                <a:latin typeface="Overpass" pitchFamily="34" charset="0"/>
                <a:ea typeface="Overpass" pitchFamily="34" charset="-122"/>
                <a:cs typeface="Overpass" pitchFamily="34" charset="-120"/>
              </a:rPr>
              <a:t>= ( − ) + ( − ) dt dH=γ(E−H)+δ(R−H) Where: H = shame level R = perceived rejection or failure from social feedback γ and δ are sensitivity parameters.</a:t>
            </a:r>
            <a:endParaRPr lang="en-US" sz="1600" dirty="0"/>
          </a:p>
        </p:txBody>
      </p:sp>
      <p:sp>
        <p:nvSpPr>
          <p:cNvPr id="10" name="Shape 7"/>
          <p:cNvSpPr/>
          <p:nvPr/>
        </p:nvSpPr>
        <p:spPr>
          <a:xfrm>
            <a:off x="726400" y="5648444"/>
            <a:ext cx="7691199" cy="1855708"/>
          </a:xfrm>
          <a:prstGeom prst="roundRect">
            <a:avLst>
              <a:gd name="adj" fmla="val 4698"/>
            </a:avLst>
          </a:prstGeom>
          <a:solidFill>
            <a:srgbClr val="7E023C"/>
          </a:solidFill>
          <a:ln w="7620">
            <a:solidFill>
              <a:srgbClr val="971B55"/>
            </a:solidFill>
            <a:prstDash val="solid"/>
          </a:ln>
        </p:spPr>
      </p:sp>
      <p:sp>
        <p:nvSpPr>
          <p:cNvPr id="11" name="Text 8"/>
          <p:cNvSpPr/>
          <p:nvPr/>
        </p:nvSpPr>
        <p:spPr>
          <a:xfrm>
            <a:off x="941546" y="5863590"/>
            <a:ext cx="2441853" cy="305157"/>
          </a:xfrm>
          <a:prstGeom prst="rect">
            <a:avLst/>
          </a:prstGeom>
          <a:noFill/>
          <a:ln/>
        </p:spPr>
        <p:txBody>
          <a:bodyPr wrap="none" lIns="0" tIns="0" rIns="0" bIns="0" rtlCol="0" anchor="t"/>
          <a:lstStyle/>
          <a:p>
            <a:pPr indent="0" marL="0">
              <a:lnSpc>
                <a:spcPts val="2400"/>
              </a:lnSpc>
              <a:buNone/>
            </a:pPr>
            <a:r>
              <a:rPr lang="en-US" sz="1900" b="1" spc="-58" kern="0" dirty="0">
                <a:solidFill>
                  <a:srgbClr val="E5E0DF"/>
                </a:solidFill>
                <a:latin typeface="Overpass Bold" pitchFamily="34" charset="0"/>
                <a:ea typeface="Overpass Bold" pitchFamily="34" charset="-122"/>
                <a:cs typeface="Overpass Bold" pitchFamily="34" charset="-120"/>
              </a:rPr>
              <a:t>Attention Dynamics</a:t>
            </a:r>
            <a:endParaRPr lang="en-US" sz="1900" dirty="0"/>
          </a:p>
        </p:txBody>
      </p:sp>
      <p:sp>
        <p:nvSpPr>
          <p:cNvPr id="12" name="Text 9"/>
          <p:cNvSpPr/>
          <p:nvPr/>
        </p:nvSpPr>
        <p:spPr>
          <a:xfrm>
            <a:off x="941546" y="6293167"/>
            <a:ext cx="7260908" cy="995839"/>
          </a:xfrm>
          <a:prstGeom prst="rect">
            <a:avLst/>
          </a:prstGeom>
          <a:noFill/>
          <a:ln/>
        </p:spPr>
        <p:txBody>
          <a:bodyPr wrap="square" lIns="0" tIns="0" rIns="0" bIns="0" rtlCol="0" anchor="t"/>
          <a:lstStyle/>
          <a:p>
            <a:pPr indent="0" marL="0">
              <a:lnSpc>
                <a:spcPts val="2600"/>
              </a:lnSpc>
              <a:buNone/>
            </a:pPr>
            <a:r>
              <a:rPr lang="en-US" sz="1600" dirty="0">
                <a:solidFill>
                  <a:srgbClr val="E5E0DF"/>
                </a:solidFill>
                <a:latin typeface="Overpass" pitchFamily="34" charset="0"/>
                <a:ea typeface="Overpass" pitchFamily="34" charset="-122"/>
                <a:cs typeface="Overpass" pitchFamily="34" charset="-120"/>
              </a:rPr>
              <a:t>= ( − ) − ( ) dt dA=ϵ(T−A)−ζ(H) Where: A = attention level T = task demand or relevance H = level of shame (which can detract from attention) ϵ and ζ are constants representing sensitivity to task demand and shame, respectively.</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3427" y="665559"/>
            <a:ext cx="12671108" cy="633174"/>
          </a:xfrm>
          <a:prstGeom prst="rect">
            <a:avLst/>
          </a:prstGeom>
          <a:noFill/>
          <a:ln/>
        </p:spPr>
        <p:txBody>
          <a:bodyPr wrap="none" lIns="0" tIns="0" rIns="0" bIns="0" rtlCol="0" anchor="t"/>
          <a:lstStyle/>
          <a:p>
            <a:pPr indent="0" marL="0">
              <a:lnSpc>
                <a:spcPts val="4950"/>
              </a:lnSpc>
              <a:buNone/>
            </a:pPr>
            <a:r>
              <a:rPr lang="en-US" sz="3950" b="1" spc="-120" kern="0" dirty="0">
                <a:solidFill>
                  <a:srgbClr val="FFFFFF"/>
                </a:solidFill>
                <a:latin typeface="Overpass Bold" pitchFamily="34" charset="0"/>
                <a:ea typeface="Overpass Bold" pitchFamily="34" charset="-122"/>
                <a:cs typeface="Overpass Bold" pitchFamily="34" charset="-120"/>
              </a:rPr>
              <a:t>Recurrent Neural Network: Remembering and Relearning</a:t>
            </a:r>
            <a:endParaRPr lang="en-US" sz="3950" dirty="0"/>
          </a:p>
        </p:txBody>
      </p:sp>
      <p:pic>
        <p:nvPicPr>
          <p:cNvPr id="3" name="Image 0" descr="preencoded.png">    </p:cNvPr>
          <p:cNvPicPr>
            <a:picLocks noChangeAspect="1"/>
          </p:cNvPicPr>
          <p:nvPr/>
        </p:nvPicPr>
        <p:blipFill>
          <a:blip r:embed="rId1"/>
          <a:stretch>
            <a:fillRect/>
          </a:stretch>
        </p:blipFill>
        <p:spPr>
          <a:xfrm>
            <a:off x="2951559" y="1729264"/>
            <a:ext cx="2165271" cy="1909048"/>
          </a:xfrm>
          <a:prstGeom prst="rect">
            <a:avLst/>
          </a:prstGeom>
        </p:spPr>
      </p:pic>
      <p:sp>
        <p:nvSpPr>
          <p:cNvPr id="4" name="Text 1"/>
          <p:cNvSpPr/>
          <p:nvPr/>
        </p:nvSpPr>
        <p:spPr>
          <a:xfrm>
            <a:off x="3984308" y="2722483"/>
            <a:ext cx="99536" cy="430530"/>
          </a:xfrm>
          <a:prstGeom prst="rect">
            <a:avLst/>
          </a:prstGeom>
          <a:noFill/>
          <a:ln/>
        </p:spPr>
        <p:txBody>
          <a:bodyPr wrap="none" lIns="0" tIns="0" rIns="0" bIns="0" rtlCol="0" anchor="t"/>
          <a:lstStyle/>
          <a:p>
            <a:pPr algn="ctr" indent="0" marL="0">
              <a:lnSpc>
                <a:spcPts val="3350"/>
              </a:lnSpc>
              <a:buNone/>
            </a:pPr>
            <a:r>
              <a:rPr lang="en-US" sz="2100" b="1" spc="-64" kern="0" dirty="0">
                <a:solidFill>
                  <a:srgbClr val="E5E0DF"/>
                </a:solidFill>
                <a:latin typeface="Overpass Bold" pitchFamily="34" charset="0"/>
                <a:ea typeface="Overpass Bold" pitchFamily="34" charset="-122"/>
                <a:cs typeface="Overpass Bold" pitchFamily="34" charset="-120"/>
              </a:rPr>
              <a:t>1</a:t>
            </a:r>
            <a:endParaRPr lang="en-US" sz="2100" dirty="0"/>
          </a:p>
        </p:txBody>
      </p:sp>
      <p:sp>
        <p:nvSpPr>
          <p:cNvPr id="5" name="Text 2"/>
          <p:cNvSpPr/>
          <p:nvPr/>
        </p:nvSpPr>
        <p:spPr>
          <a:xfrm>
            <a:off x="5332095" y="2288858"/>
            <a:ext cx="2532817" cy="316468"/>
          </a:xfrm>
          <a:prstGeom prst="rect">
            <a:avLst/>
          </a:prstGeom>
          <a:noFill/>
          <a:ln/>
        </p:spPr>
        <p:txBody>
          <a:bodyPr wrap="none" lIns="0" tIns="0" rIns="0" bIns="0" rtlCol="0" anchor="t"/>
          <a:lstStyle/>
          <a:p>
            <a:pPr algn="l" indent="0" marL="0">
              <a:lnSpc>
                <a:spcPts val="2450"/>
              </a:lnSpc>
              <a:buNone/>
            </a:pPr>
            <a:r>
              <a:rPr lang="en-US" sz="1950" b="1" spc="-60" kern="0" dirty="0">
                <a:solidFill>
                  <a:srgbClr val="E5E0DF"/>
                </a:solidFill>
                <a:latin typeface="Overpass Bold" pitchFamily="34" charset="0"/>
                <a:ea typeface="Overpass Bold" pitchFamily="34" charset="-122"/>
                <a:cs typeface="Overpass Bold" pitchFamily="34" charset="-120"/>
              </a:rPr>
              <a:t>Neuroplasticity</a:t>
            </a:r>
            <a:endParaRPr lang="en-US" sz="1950" dirty="0"/>
          </a:p>
        </p:txBody>
      </p:sp>
      <p:sp>
        <p:nvSpPr>
          <p:cNvPr id="6" name="Text 3"/>
          <p:cNvSpPr/>
          <p:nvPr/>
        </p:nvSpPr>
        <p:spPr>
          <a:xfrm>
            <a:off x="5332095" y="2734389"/>
            <a:ext cx="6363295" cy="344329"/>
          </a:xfrm>
          <a:prstGeom prst="rect">
            <a:avLst/>
          </a:prstGeom>
          <a:noFill/>
          <a:ln/>
        </p:spPr>
        <p:txBody>
          <a:bodyPr wrap="none" lIns="0" tIns="0" rIns="0" bIns="0" rtlCol="0" anchor="t"/>
          <a:lstStyle/>
          <a:p>
            <a:pPr algn="l" indent="0" marL="0">
              <a:lnSpc>
                <a:spcPts val="2700"/>
              </a:lnSpc>
              <a:buNone/>
            </a:pPr>
            <a:r>
              <a:rPr lang="en-US" sz="1650" dirty="0">
                <a:solidFill>
                  <a:srgbClr val="E5E0DF"/>
                </a:solidFill>
                <a:latin typeface="Overpass" pitchFamily="34" charset="0"/>
                <a:ea typeface="Overpass" pitchFamily="34" charset="-122"/>
                <a:cs typeface="Overpass" pitchFamily="34" charset="-120"/>
              </a:rPr>
              <a:t>The model learns and adapts over time, simulating neuroplasticity.</a:t>
            </a:r>
            <a:endParaRPr lang="en-US" sz="1650" dirty="0"/>
          </a:p>
        </p:txBody>
      </p:sp>
      <p:sp>
        <p:nvSpPr>
          <p:cNvPr id="7" name="Shape 4"/>
          <p:cNvSpPr/>
          <p:nvPr/>
        </p:nvSpPr>
        <p:spPr>
          <a:xfrm>
            <a:off x="5170646" y="3649980"/>
            <a:ext cx="8652510" cy="15240"/>
          </a:xfrm>
          <a:prstGeom prst="roundRect">
            <a:avLst>
              <a:gd name="adj" fmla="val 593325"/>
            </a:avLst>
          </a:prstGeom>
          <a:solidFill>
            <a:srgbClr val="971B55"/>
          </a:solidFill>
          <a:ln/>
        </p:spPr>
      </p:sp>
      <p:pic>
        <p:nvPicPr>
          <p:cNvPr id="8" name="Image 1" descr="preencoded.png">    </p:cNvPr>
          <p:cNvPicPr>
            <a:picLocks noChangeAspect="1"/>
          </p:cNvPicPr>
          <p:nvPr/>
        </p:nvPicPr>
        <p:blipFill>
          <a:blip r:embed="rId2"/>
          <a:stretch>
            <a:fillRect/>
          </a:stretch>
        </p:blipFill>
        <p:spPr>
          <a:xfrm>
            <a:off x="1868924" y="3692128"/>
            <a:ext cx="4330660" cy="1909048"/>
          </a:xfrm>
          <a:prstGeom prst="rect">
            <a:avLst/>
          </a:prstGeom>
        </p:spPr>
      </p:pic>
      <p:sp>
        <p:nvSpPr>
          <p:cNvPr id="9" name="Text 5"/>
          <p:cNvSpPr/>
          <p:nvPr/>
        </p:nvSpPr>
        <p:spPr>
          <a:xfrm>
            <a:off x="3955971" y="4431387"/>
            <a:ext cx="156448" cy="430530"/>
          </a:xfrm>
          <a:prstGeom prst="rect">
            <a:avLst/>
          </a:prstGeom>
          <a:noFill/>
          <a:ln/>
        </p:spPr>
        <p:txBody>
          <a:bodyPr wrap="none" lIns="0" tIns="0" rIns="0" bIns="0" rtlCol="0" anchor="t"/>
          <a:lstStyle/>
          <a:p>
            <a:pPr algn="ctr" indent="0" marL="0">
              <a:lnSpc>
                <a:spcPts val="3350"/>
              </a:lnSpc>
              <a:buNone/>
            </a:pPr>
            <a:r>
              <a:rPr lang="en-US" sz="2100" b="1" spc="-64" kern="0" dirty="0">
                <a:solidFill>
                  <a:srgbClr val="E5E0DF"/>
                </a:solidFill>
                <a:latin typeface="Overpass Bold" pitchFamily="34" charset="0"/>
                <a:ea typeface="Overpass Bold" pitchFamily="34" charset="-122"/>
                <a:cs typeface="Overpass Bold" pitchFamily="34" charset="-120"/>
              </a:rPr>
              <a:t>2</a:t>
            </a:r>
            <a:endParaRPr lang="en-US" sz="2100" dirty="0"/>
          </a:p>
        </p:txBody>
      </p:sp>
      <p:sp>
        <p:nvSpPr>
          <p:cNvPr id="10" name="Text 6"/>
          <p:cNvSpPr/>
          <p:nvPr/>
        </p:nvSpPr>
        <p:spPr>
          <a:xfrm>
            <a:off x="6414849" y="4079558"/>
            <a:ext cx="2532817" cy="316468"/>
          </a:xfrm>
          <a:prstGeom prst="rect">
            <a:avLst/>
          </a:prstGeom>
          <a:noFill/>
          <a:ln/>
        </p:spPr>
        <p:txBody>
          <a:bodyPr wrap="none" lIns="0" tIns="0" rIns="0" bIns="0" rtlCol="0" anchor="t"/>
          <a:lstStyle/>
          <a:p>
            <a:pPr algn="l" indent="0" marL="0">
              <a:lnSpc>
                <a:spcPts val="2450"/>
              </a:lnSpc>
              <a:buNone/>
            </a:pPr>
            <a:r>
              <a:rPr lang="en-US" sz="1950" b="1" spc="-60" kern="0" dirty="0">
                <a:solidFill>
                  <a:srgbClr val="E5E0DF"/>
                </a:solidFill>
                <a:latin typeface="Overpass Bold" pitchFamily="34" charset="0"/>
                <a:ea typeface="Overpass Bold" pitchFamily="34" charset="-122"/>
                <a:cs typeface="Overpass Bold" pitchFamily="34" charset="-120"/>
              </a:rPr>
              <a:t>RNN</a:t>
            </a:r>
            <a:endParaRPr lang="en-US" sz="1950" dirty="0"/>
          </a:p>
        </p:txBody>
      </p:sp>
      <p:sp>
        <p:nvSpPr>
          <p:cNvPr id="11" name="Text 7"/>
          <p:cNvSpPr/>
          <p:nvPr/>
        </p:nvSpPr>
        <p:spPr>
          <a:xfrm>
            <a:off x="6414849" y="4525089"/>
            <a:ext cx="7246858" cy="688658"/>
          </a:xfrm>
          <a:prstGeom prst="rect">
            <a:avLst/>
          </a:prstGeom>
          <a:noFill/>
          <a:ln/>
        </p:spPr>
        <p:txBody>
          <a:bodyPr wrap="square" lIns="0" tIns="0" rIns="0" bIns="0" rtlCol="0" anchor="t"/>
          <a:lstStyle/>
          <a:p>
            <a:pPr algn="l" indent="0" marL="0">
              <a:lnSpc>
                <a:spcPts val="2700"/>
              </a:lnSpc>
              <a:buNone/>
            </a:pPr>
            <a:r>
              <a:rPr lang="en-US" sz="1650" dirty="0">
                <a:solidFill>
                  <a:srgbClr val="E5E0DF"/>
                </a:solidFill>
                <a:latin typeface="Overpass" pitchFamily="34" charset="0"/>
                <a:ea typeface="Overpass" pitchFamily="34" charset="-122"/>
                <a:cs typeface="Overpass" pitchFamily="34" charset="-120"/>
              </a:rPr>
              <a:t>The model uses a Recurrent Neural Network (RNN) to process information sequentially and retain context over time.</a:t>
            </a:r>
            <a:endParaRPr lang="en-US" sz="1650" dirty="0"/>
          </a:p>
        </p:txBody>
      </p:sp>
      <p:sp>
        <p:nvSpPr>
          <p:cNvPr id="12" name="Shape 8"/>
          <p:cNvSpPr/>
          <p:nvPr/>
        </p:nvSpPr>
        <p:spPr>
          <a:xfrm>
            <a:off x="6253401" y="5612844"/>
            <a:ext cx="7569756" cy="15240"/>
          </a:xfrm>
          <a:prstGeom prst="roundRect">
            <a:avLst>
              <a:gd name="adj" fmla="val 593325"/>
            </a:avLst>
          </a:prstGeom>
          <a:solidFill>
            <a:srgbClr val="971B55"/>
          </a:solidFill>
          <a:ln/>
        </p:spPr>
      </p:sp>
      <p:pic>
        <p:nvPicPr>
          <p:cNvPr id="13" name="Image 2" descr="preencoded.png">    </p:cNvPr>
          <p:cNvPicPr>
            <a:picLocks noChangeAspect="1"/>
          </p:cNvPicPr>
          <p:nvPr/>
        </p:nvPicPr>
        <p:blipFill>
          <a:blip r:embed="rId3"/>
          <a:stretch>
            <a:fillRect/>
          </a:stretch>
        </p:blipFill>
        <p:spPr>
          <a:xfrm>
            <a:off x="786170" y="5654993"/>
            <a:ext cx="6496050" cy="1909048"/>
          </a:xfrm>
          <a:prstGeom prst="rect">
            <a:avLst/>
          </a:prstGeom>
        </p:spPr>
      </p:pic>
      <p:sp>
        <p:nvSpPr>
          <p:cNvPr id="14" name="Text 9"/>
          <p:cNvSpPr/>
          <p:nvPr/>
        </p:nvSpPr>
        <p:spPr>
          <a:xfrm>
            <a:off x="3957518" y="6394252"/>
            <a:ext cx="153233" cy="430530"/>
          </a:xfrm>
          <a:prstGeom prst="rect">
            <a:avLst/>
          </a:prstGeom>
          <a:noFill/>
          <a:ln/>
        </p:spPr>
        <p:txBody>
          <a:bodyPr wrap="none" lIns="0" tIns="0" rIns="0" bIns="0" rtlCol="0" anchor="t"/>
          <a:lstStyle/>
          <a:p>
            <a:pPr algn="ctr" indent="0" marL="0">
              <a:lnSpc>
                <a:spcPts val="3350"/>
              </a:lnSpc>
              <a:buNone/>
            </a:pPr>
            <a:r>
              <a:rPr lang="en-US" sz="2100" b="1" spc="-64" kern="0" dirty="0">
                <a:solidFill>
                  <a:srgbClr val="E5E0DF"/>
                </a:solidFill>
                <a:latin typeface="Overpass Bold" pitchFamily="34" charset="0"/>
                <a:ea typeface="Overpass Bold" pitchFamily="34" charset="-122"/>
                <a:cs typeface="Overpass Bold" pitchFamily="34" charset="-120"/>
              </a:rPr>
              <a:t>3</a:t>
            </a:r>
            <a:endParaRPr lang="en-US" sz="2100" dirty="0"/>
          </a:p>
        </p:txBody>
      </p:sp>
      <p:sp>
        <p:nvSpPr>
          <p:cNvPr id="15" name="Text 10"/>
          <p:cNvSpPr/>
          <p:nvPr/>
        </p:nvSpPr>
        <p:spPr>
          <a:xfrm>
            <a:off x="7497485" y="5870258"/>
            <a:ext cx="2532817" cy="316468"/>
          </a:xfrm>
          <a:prstGeom prst="rect">
            <a:avLst/>
          </a:prstGeom>
          <a:noFill/>
          <a:ln/>
        </p:spPr>
        <p:txBody>
          <a:bodyPr wrap="none" lIns="0" tIns="0" rIns="0" bIns="0" rtlCol="0" anchor="t"/>
          <a:lstStyle/>
          <a:p>
            <a:pPr algn="l" indent="0" marL="0">
              <a:lnSpc>
                <a:spcPts val="2450"/>
              </a:lnSpc>
              <a:buNone/>
            </a:pPr>
            <a:r>
              <a:rPr lang="en-US" sz="1950" b="1" spc="-60" kern="0" dirty="0">
                <a:solidFill>
                  <a:srgbClr val="E5E0DF"/>
                </a:solidFill>
                <a:latin typeface="Overpass Bold" pitchFamily="34" charset="0"/>
                <a:ea typeface="Overpass Bold" pitchFamily="34" charset="-122"/>
                <a:cs typeface="Overpass Bold" pitchFamily="34" charset="-120"/>
              </a:rPr>
              <a:t>Remembrance</a:t>
            </a:r>
            <a:endParaRPr lang="en-US" sz="1950" dirty="0"/>
          </a:p>
        </p:txBody>
      </p:sp>
      <p:sp>
        <p:nvSpPr>
          <p:cNvPr id="16" name="Text 11"/>
          <p:cNvSpPr/>
          <p:nvPr/>
        </p:nvSpPr>
        <p:spPr>
          <a:xfrm>
            <a:off x="7497485" y="6315789"/>
            <a:ext cx="6164223" cy="1032986"/>
          </a:xfrm>
          <a:prstGeom prst="rect">
            <a:avLst/>
          </a:prstGeom>
          <a:noFill/>
          <a:ln/>
        </p:spPr>
        <p:txBody>
          <a:bodyPr wrap="square" lIns="0" tIns="0" rIns="0" bIns="0" rtlCol="0" anchor="t"/>
          <a:lstStyle/>
          <a:p>
            <a:pPr algn="l" indent="0" marL="0">
              <a:lnSpc>
                <a:spcPts val="2700"/>
              </a:lnSpc>
              <a:buNone/>
            </a:pPr>
            <a:r>
              <a:rPr lang="en-US" sz="1650" dirty="0">
                <a:solidFill>
                  <a:srgbClr val="E5E0DF"/>
                </a:solidFill>
                <a:latin typeface="Overpass" pitchFamily="34" charset="0"/>
                <a:ea typeface="Overpass" pitchFamily="34" charset="-122"/>
                <a:cs typeface="Overpass" pitchFamily="34" charset="-120"/>
              </a:rPr>
              <a:t>The model is designed to "remember" and relearn from previous experiences, simulating the way the brain consolidates and revisits memories.</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0218" y="621506"/>
            <a:ext cx="9373791" cy="664012"/>
          </a:xfrm>
          <a:prstGeom prst="rect">
            <a:avLst/>
          </a:prstGeom>
          <a:noFill/>
          <a:ln/>
        </p:spPr>
        <p:txBody>
          <a:bodyPr wrap="none" lIns="0" tIns="0" rIns="0" bIns="0" rtlCol="0" anchor="t"/>
          <a:lstStyle/>
          <a:p>
            <a:pPr indent="0" marL="0">
              <a:lnSpc>
                <a:spcPts val="5200"/>
              </a:lnSpc>
              <a:buNone/>
            </a:pPr>
            <a:r>
              <a:rPr lang="en-US" sz="4150" b="1" spc="-125" kern="0" dirty="0">
                <a:solidFill>
                  <a:srgbClr val="FFFFFF"/>
                </a:solidFill>
                <a:latin typeface="Overpass Bold" pitchFamily="34" charset="0"/>
                <a:ea typeface="Overpass Bold" pitchFamily="34" charset="-122"/>
                <a:cs typeface="Overpass Bold" pitchFamily="34" charset="-120"/>
              </a:rPr>
              <a:t>Quantum Consciousness: A New Frontier</a:t>
            </a:r>
            <a:endParaRPr lang="en-US" sz="4150" dirty="0"/>
          </a:p>
        </p:txBody>
      </p:sp>
      <p:sp>
        <p:nvSpPr>
          <p:cNvPr id="3" name="Shape 1"/>
          <p:cNvSpPr/>
          <p:nvPr/>
        </p:nvSpPr>
        <p:spPr>
          <a:xfrm>
            <a:off x="790218" y="1737003"/>
            <a:ext cx="2174915" cy="2002155"/>
          </a:xfrm>
          <a:prstGeom prst="roundRect">
            <a:avLst>
              <a:gd name="adj" fmla="val 4737"/>
            </a:avLst>
          </a:prstGeom>
          <a:solidFill>
            <a:srgbClr val="7E023C"/>
          </a:solidFill>
          <a:ln w="7620">
            <a:solidFill>
              <a:srgbClr val="971B55"/>
            </a:solidFill>
            <a:prstDash val="solid"/>
          </a:ln>
        </p:spPr>
      </p:sp>
      <p:sp>
        <p:nvSpPr>
          <p:cNvPr id="4" name="Text 2"/>
          <p:cNvSpPr/>
          <p:nvPr/>
        </p:nvSpPr>
        <p:spPr>
          <a:xfrm>
            <a:off x="1023580" y="2512219"/>
            <a:ext cx="104418" cy="451604"/>
          </a:xfrm>
          <a:prstGeom prst="rect">
            <a:avLst/>
          </a:prstGeom>
          <a:noFill/>
          <a:ln/>
        </p:spPr>
        <p:txBody>
          <a:bodyPr wrap="none" lIns="0" tIns="0" rIns="0" bIns="0" rtlCol="0" anchor="t"/>
          <a:lstStyle/>
          <a:p>
            <a:pPr algn="ctr" indent="0" marL="0">
              <a:lnSpc>
                <a:spcPts val="3550"/>
              </a:lnSpc>
              <a:buNone/>
            </a:pPr>
            <a:r>
              <a:rPr lang="en-US" sz="2200" b="1" spc="-67" kern="0" dirty="0">
                <a:solidFill>
                  <a:srgbClr val="E5E0DF"/>
                </a:solidFill>
                <a:latin typeface="Overpass Bold" pitchFamily="34" charset="0"/>
                <a:ea typeface="Overpass Bold" pitchFamily="34" charset="-122"/>
                <a:cs typeface="Overpass Bold" pitchFamily="34" charset="-120"/>
              </a:rPr>
              <a:t>1</a:t>
            </a:r>
            <a:endParaRPr lang="en-US" sz="2200" dirty="0"/>
          </a:p>
        </p:txBody>
      </p:sp>
      <p:sp>
        <p:nvSpPr>
          <p:cNvPr id="5" name="Text 3"/>
          <p:cNvSpPr/>
          <p:nvPr/>
        </p:nvSpPr>
        <p:spPr>
          <a:xfrm>
            <a:off x="3190875" y="1962745"/>
            <a:ext cx="2874764" cy="331946"/>
          </a:xfrm>
          <a:prstGeom prst="rect">
            <a:avLst/>
          </a:prstGeom>
          <a:noFill/>
          <a:ln/>
        </p:spPr>
        <p:txBody>
          <a:bodyPr wrap="none" lIns="0" tIns="0" rIns="0" bIns="0" rtlCol="0" anchor="t"/>
          <a:lstStyle/>
          <a:p>
            <a:pPr algn="l" indent="0" marL="0">
              <a:lnSpc>
                <a:spcPts val="2600"/>
              </a:lnSpc>
              <a:buNone/>
            </a:pPr>
            <a:r>
              <a:rPr lang="en-US" sz="2050" b="1" spc="-63" kern="0" dirty="0">
                <a:solidFill>
                  <a:srgbClr val="E5E0DF"/>
                </a:solidFill>
                <a:latin typeface="Overpass Bold" pitchFamily="34" charset="0"/>
                <a:ea typeface="Overpass Bold" pitchFamily="34" charset="-122"/>
                <a:cs typeface="Overpass Bold" pitchFamily="34" charset="-120"/>
              </a:rPr>
              <a:t>Quantum Consciousness</a:t>
            </a:r>
            <a:endParaRPr lang="en-US" sz="2050" dirty="0"/>
          </a:p>
        </p:txBody>
      </p:sp>
      <p:sp>
        <p:nvSpPr>
          <p:cNvPr id="6" name="Text 4"/>
          <p:cNvSpPr/>
          <p:nvPr/>
        </p:nvSpPr>
        <p:spPr>
          <a:xfrm>
            <a:off x="3190875" y="2430066"/>
            <a:ext cx="10423565" cy="1083350"/>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The theoretical idea that our consciousness might be connected to the principles of quantum physics. This suggests that our mental states, like ego, shame, and attention, might exist in a superposition of possibilities.</a:t>
            </a:r>
            <a:endParaRPr lang="en-US" sz="1750" dirty="0"/>
          </a:p>
        </p:txBody>
      </p:sp>
      <p:sp>
        <p:nvSpPr>
          <p:cNvPr id="7" name="Shape 5"/>
          <p:cNvSpPr/>
          <p:nvPr/>
        </p:nvSpPr>
        <p:spPr>
          <a:xfrm>
            <a:off x="3078004" y="3723918"/>
            <a:ext cx="10649307" cy="15240"/>
          </a:xfrm>
          <a:prstGeom prst="roundRect">
            <a:avLst>
              <a:gd name="adj" fmla="val 622260"/>
            </a:avLst>
          </a:prstGeom>
          <a:solidFill>
            <a:srgbClr val="971B55"/>
          </a:solidFill>
          <a:ln/>
        </p:spPr>
      </p:sp>
      <p:sp>
        <p:nvSpPr>
          <p:cNvPr id="8" name="Shape 6"/>
          <p:cNvSpPr/>
          <p:nvPr/>
        </p:nvSpPr>
        <p:spPr>
          <a:xfrm>
            <a:off x="790218" y="3852029"/>
            <a:ext cx="4349948" cy="2002155"/>
          </a:xfrm>
          <a:prstGeom prst="roundRect">
            <a:avLst>
              <a:gd name="adj" fmla="val 4737"/>
            </a:avLst>
          </a:prstGeom>
          <a:solidFill>
            <a:srgbClr val="7E023C"/>
          </a:solidFill>
          <a:ln w="7620">
            <a:solidFill>
              <a:srgbClr val="971B55"/>
            </a:solidFill>
            <a:prstDash val="solid"/>
          </a:ln>
        </p:spPr>
      </p:sp>
      <p:sp>
        <p:nvSpPr>
          <p:cNvPr id="9" name="Text 7"/>
          <p:cNvSpPr/>
          <p:nvPr/>
        </p:nvSpPr>
        <p:spPr>
          <a:xfrm>
            <a:off x="1023580" y="4627245"/>
            <a:ext cx="164068" cy="451604"/>
          </a:xfrm>
          <a:prstGeom prst="rect">
            <a:avLst/>
          </a:prstGeom>
          <a:noFill/>
          <a:ln/>
        </p:spPr>
        <p:txBody>
          <a:bodyPr wrap="none" lIns="0" tIns="0" rIns="0" bIns="0" rtlCol="0" anchor="t"/>
          <a:lstStyle/>
          <a:p>
            <a:pPr algn="ctr" indent="0" marL="0">
              <a:lnSpc>
                <a:spcPts val="3550"/>
              </a:lnSpc>
              <a:buNone/>
            </a:pPr>
            <a:r>
              <a:rPr lang="en-US" sz="2200" b="1" spc="-67" kern="0" dirty="0">
                <a:solidFill>
                  <a:srgbClr val="E5E0DF"/>
                </a:solidFill>
                <a:latin typeface="Overpass Bold" pitchFamily="34" charset="0"/>
                <a:ea typeface="Overpass Bold" pitchFamily="34" charset="-122"/>
                <a:cs typeface="Overpass Bold" pitchFamily="34" charset="-120"/>
              </a:rPr>
              <a:t>2</a:t>
            </a:r>
            <a:endParaRPr lang="en-US" sz="2200" dirty="0"/>
          </a:p>
        </p:txBody>
      </p:sp>
      <p:sp>
        <p:nvSpPr>
          <p:cNvPr id="10" name="Text 8"/>
          <p:cNvSpPr/>
          <p:nvPr/>
        </p:nvSpPr>
        <p:spPr>
          <a:xfrm>
            <a:off x="5365909" y="4077772"/>
            <a:ext cx="3022997" cy="331946"/>
          </a:xfrm>
          <a:prstGeom prst="rect">
            <a:avLst/>
          </a:prstGeom>
          <a:noFill/>
          <a:ln/>
        </p:spPr>
        <p:txBody>
          <a:bodyPr wrap="none" lIns="0" tIns="0" rIns="0" bIns="0" rtlCol="0" anchor="t"/>
          <a:lstStyle/>
          <a:p>
            <a:pPr algn="l" indent="0" marL="0">
              <a:lnSpc>
                <a:spcPts val="2600"/>
              </a:lnSpc>
              <a:buNone/>
            </a:pPr>
            <a:r>
              <a:rPr lang="en-US" sz="2050" b="1" spc="-63" kern="0" dirty="0">
                <a:solidFill>
                  <a:srgbClr val="E5E0DF"/>
                </a:solidFill>
                <a:latin typeface="Overpass Bold" pitchFamily="34" charset="0"/>
                <a:ea typeface="Overpass Bold" pitchFamily="34" charset="-122"/>
                <a:cs typeface="Overpass Bold" pitchFamily="34" charset="-120"/>
              </a:rPr>
              <a:t>Quantum-Inspired Models</a:t>
            </a:r>
            <a:endParaRPr lang="en-US" sz="2050" dirty="0"/>
          </a:p>
        </p:txBody>
      </p:sp>
      <p:sp>
        <p:nvSpPr>
          <p:cNvPr id="11" name="Text 9"/>
          <p:cNvSpPr/>
          <p:nvPr/>
        </p:nvSpPr>
        <p:spPr>
          <a:xfrm>
            <a:off x="5365909" y="4545092"/>
            <a:ext cx="8248531" cy="1083350"/>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The project aims to develop quantum-inspired models that leverage concepts like superposition, entanglement, and non-locality to explore the nature of consciousness and healing.</a:t>
            </a:r>
            <a:endParaRPr lang="en-US" sz="1750" dirty="0"/>
          </a:p>
        </p:txBody>
      </p:sp>
      <p:sp>
        <p:nvSpPr>
          <p:cNvPr id="12" name="Shape 10"/>
          <p:cNvSpPr/>
          <p:nvPr/>
        </p:nvSpPr>
        <p:spPr>
          <a:xfrm>
            <a:off x="5253037" y="5838944"/>
            <a:ext cx="8474273" cy="15240"/>
          </a:xfrm>
          <a:prstGeom prst="roundRect">
            <a:avLst>
              <a:gd name="adj" fmla="val 622260"/>
            </a:avLst>
          </a:prstGeom>
          <a:solidFill>
            <a:srgbClr val="971B55"/>
          </a:solidFill>
          <a:ln/>
        </p:spPr>
      </p:sp>
      <p:sp>
        <p:nvSpPr>
          <p:cNvPr id="13" name="Shape 11"/>
          <p:cNvSpPr/>
          <p:nvPr/>
        </p:nvSpPr>
        <p:spPr>
          <a:xfrm>
            <a:off x="790218" y="5967055"/>
            <a:ext cx="6524982" cy="1641038"/>
          </a:xfrm>
          <a:prstGeom prst="roundRect">
            <a:avLst>
              <a:gd name="adj" fmla="val 5779"/>
            </a:avLst>
          </a:prstGeom>
          <a:solidFill>
            <a:srgbClr val="7E023C"/>
          </a:solidFill>
          <a:ln w="7620">
            <a:solidFill>
              <a:srgbClr val="971B55"/>
            </a:solidFill>
            <a:prstDash val="solid"/>
          </a:ln>
        </p:spPr>
      </p:sp>
      <p:sp>
        <p:nvSpPr>
          <p:cNvPr id="14" name="Text 12"/>
          <p:cNvSpPr/>
          <p:nvPr/>
        </p:nvSpPr>
        <p:spPr>
          <a:xfrm>
            <a:off x="1023580" y="6561772"/>
            <a:ext cx="160734" cy="451604"/>
          </a:xfrm>
          <a:prstGeom prst="rect">
            <a:avLst/>
          </a:prstGeom>
          <a:noFill/>
          <a:ln/>
        </p:spPr>
        <p:txBody>
          <a:bodyPr wrap="none" lIns="0" tIns="0" rIns="0" bIns="0" rtlCol="0" anchor="t"/>
          <a:lstStyle/>
          <a:p>
            <a:pPr algn="ctr" indent="0" marL="0">
              <a:lnSpc>
                <a:spcPts val="3550"/>
              </a:lnSpc>
              <a:buNone/>
            </a:pPr>
            <a:r>
              <a:rPr lang="en-US" sz="2200" b="1" spc="-67" kern="0" dirty="0">
                <a:solidFill>
                  <a:srgbClr val="E5E0DF"/>
                </a:solidFill>
                <a:latin typeface="Overpass Bold" pitchFamily="34" charset="0"/>
                <a:ea typeface="Overpass Bold" pitchFamily="34" charset="-122"/>
                <a:cs typeface="Overpass Bold" pitchFamily="34" charset="-120"/>
              </a:rPr>
              <a:t>3</a:t>
            </a:r>
            <a:endParaRPr lang="en-US" sz="2200" dirty="0"/>
          </a:p>
        </p:txBody>
      </p:sp>
      <p:sp>
        <p:nvSpPr>
          <p:cNvPr id="15" name="Text 13"/>
          <p:cNvSpPr/>
          <p:nvPr/>
        </p:nvSpPr>
        <p:spPr>
          <a:xfrm>
            <a:off x="7540942" y="6192798"/>
            <a:ext cx="2656284" cy="331946"/>
          </a:xfrm>
          <a:prstGeom prst="rect">
            <a:avLst/>
          </a:prstGeom>
          <a:noFill/>
          <a:ln/>
        </p:spPr>
        <p:txBody>
          <a:bodyPr wrap="none" lIns="0" tIns="0" rIns="0" bIns="0" rtlCol="0" anchor="t"/>
          <a:lstStyle/>
          <a:p>
            <a:pPr algn="l" indent="0" marL="0">
              <a:lnSpc>
                <a:spcPts val="2600"/>
              </a:lnSpc>
              <a:buNone/>
            </a:pPr>
            <a:r>
              <a:rPr lang="en-US" sz="2050" b="1" spc="-63" kern="0" dirty="0">
                <a:solidFill>
                  <a:srgbClr val="E5E0DF"/>
                </a:solidFill>
                <a:latin typeface="Overpass Bold" pitchFamily="34" charset="0"/>
                <a:ea typeface="Overpass Bold" pitchFamily="34" charset="-122"/>
                <a:cs typeface="Overpass Bold" pitchFamily="34" charset="-120"/>
              </a:rPr>
              <a:t>Healing</a:t>
            </a:r>
            <a:endParaRPr lang="en-US" sz="2050" dirty="0"/>
          </a:p>
        </p:txBody>
      </p:sp>
      <p:sp>
        <p:nvSpPr>
          <p:cNvPr id="16" name="Text 14"/>
          <p:cNvSpPr/>
          <p:nvPr/>
        </p:nvSpPr>
        <p:spPr>
          <a:xfrm>
            <a:off x="7540942" y="6660118"/>
            <a:ext cx="6073497" cy="722233"/>
          </a:xfrm>
          <a:prstGeom prst="rect">
            <a:avLst/>
          </a:prstGeom>
          <a:noFill/>
          <a:ln/>
        </p:spPr>
        <p:txBody>
          <a:bodyPr wrap="square" lIns="0" tIns="0" rIns="0" bIns="0" rtlCol="0" anchor="t"/>
          <a:lstStyle/>
          <a:p>
            <a:pPr algn="l" indent="0" marL="0">
              <a:lnSpc>
                <a:spcPts val="2800"/>
              </a:lnSpc>
              <a:buNone/>
            </a:pPr>
            <a:r>
              <a:rPr lang="en-US" sz="1750" dirty="0">
                <a:solidFill>
                  <a:srgbClr val="E5E0DF"/>
                </a:solidFill>
                <a:latin typeface="Overpass" pitchFamily="34" charset="0"/>
                <a:ea typeface="Overpass" pitchFamily="34" charset="-122"/>
                <a:cs typeface="Overpass" pitchFamily="34" charset="-120"/>
              </a:rPr>
              <a:t>The model aims to guide the mind towards healthier states by collapsing the wave function of consciousness.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2024-11-29T11:59:45Z</dcterms:created>
  <dcterms:modified xsi:type="dcterms:W3CDTF">2024-11-29T11:59:45Z</dcterms:modified>
</cp:coreProperties>
</file>